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1"/>
  </p:sldMasterIdLst>
  <p:notesMasterIdLst>
    <p:notesMasterId r:id="rId24"/>
  </p:notesMasterIdLst>
  <p:sldIdLst>
    <p:sldId id="258" r:id="rId2"/>
    <p:sldId id="460" r:id="rId3"/>
    <p:sldId id="464" r:id="rId4"/>
    <p:sldId id="463" r:id="rId5"/>
    <p:sldId id="461" r:id="rId6"/>
    <p:sldId id="387" r:id="rId7"/>
    <p:sldId id="465" r:id="rId8"/>
    <p:sldId id="466" r:id="rId9"/>
    <p:sldId id="467" r:id="rId10"/>
    <p:sldId id="469" r:id="rId11"/>
    <p:sldId id="475" r:id="rId12"/>
    <p:sldId id="468" r:id="rId13"/>
    <p:sldId id="472" r:id="rId14"/>
    <p:sldId id="483" r:id="rId15"/>
    <p:sldId id="474" r:id="rId16"/>
    <p:sldId id="478" r:id="rId17"/>
    <p:sldId id="477" r:id="rId18"/>
    <p:sldId id="482" r:id="rId19"/>
    <p:sldId id="480" r:id="rId20"/>
    <p:sldId id="479" r:id="rId21"/>
    <p:sldId id="476" r:id="rId22"/>
    <p:sldId id="481" r:id="rId23"/>
  </p:sldIdLst>
  <p:sldSz cx="9144000" cy="5143500" type="screen16x9"/>
  <p:notesSz cx="6805613" cy="9944100"/>
  <p:defaultTextStyle>
    <a:defPPr>
      <a:defRPr lang="nn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99">
          <p15:clr>
            <a:srgbClr val="A4A3A4"/>
          </p15:clr>
        </p15:guide>
        <p15:guide id="2" pos="4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B523"/>
    <a:srgbClr val="EDEDED"/>
    <a:srgbClr val="FFB952"/>
    <a:srgbClr val="B1B7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4AFE8-B987-A726-8FB4-8C7E5D1776B1}" v="427" dt="2024-01-18T18:53:20.4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5499" autoAdjust="0"/>
  </p:normalViewPr>
  <p:slideViewPr>
    <p:cSldViewPr snapToGrid="0" snapToObjects="1">
      <p:cViewPr varScale="1">
        <p:scale>
          <a:sx n="179" d="100"/>
          <a:sy n="179" d="100"/>
        </p:scale>
        <p:origin x="3822" y="156"/>
      </p:cViewPr>
      <p:guideLst>
        <p:guide orient="horz" pos="2899"/>
        <p:guide pos="49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irik Eriksen Heen" userId="3e804305-1c07-417a-9ea8-d913585be88f" providerId="ADAL" clId="{85745C91-15C7-4704-8387-9045D1AD9C89}"/>
    <pc:docChg chg="custSel modSld">
      <pc:chgData name="Eirik Eriksen Heen" userId="3e804305-1c07-417a-9ea8-d913585be88f" providerId="ADAL" clId="{85745C91-15C7-4704-8387-9045D1AD9C89}" dt="2024-01-19T09:05:31.048" v="146" actId="14100"/>
      <pc:docMkLst>
        <pc:docMk/>
      </pc:docMkLst>
      <pc:sldChg chg="modSp mod">
        <pc:chgData name="Eirik Eriksen Heen" userId="3e804305-1c07-417a-9ea8-d913585be88f" providerId="ADAL" clId="{85745C91-15C7-4704-8387-9045D1AD9C89}" dt="2024-01-19T08:57:13.303" v="1" actId="20577"/>
        <pc:sldMkLst>
          <pc:docMk/>
          <pc:sldMk cId="0" sldId="258"/>
        </pc:sldMkLst>
        <pc:spChg chg="mod">
          <ac:chgData name="Eirik Eriksen Heen" userId="3e804305-1c07-417a-9ea8-d913585be88f" providerId="ADAL" clId="{85745C91-15C7-4704-8387-9045D1AD9C89}" dt="2024-01-19T08:57:13.303" v="1" actId="20577"/>
          <ac:spMkLst>
            <pc:docMk/>
            <pc:sldMk cId="0" sldId="258"/>
            <ac:spMk id="5" creationId="{00000000-0000-0000-0000-000000000000}"/>
          </ac:spMkLst>
        </pc:spChg>
      </pc:sldChg>
      <pc:sldChg chg="modSp mod">
        <pc:chgData name="Eirik Eriksen Heen" userId="3e804305-1c07-417a-9ea8-d913585be88f" providerId="ADAL" clId="{85745C91-15C7-4704-8387-9045D1AD9C89}" dt="2024-01-19T08:59:15.761" v="144" actId="20577"/>
        <pc:sldMkLst>
          <pc:docMk/>
          <pc:sldMk cId="1607983642" sldId="460"/>
        </pc:sldMkLst>
        <pc:spChg chg="mod">
          <ac:chgData name="Eirik Eriksen Heen" userId="3e804305-1c07-417a-9ea8-d913585be88f" providerId="ADAL" clId="{85745C91-15C7-4704-8387-9045D1AD9C89}" dt="2024-01-19T08:59:15.761" v="144" actId="20577"/>
          <ac:spMkLst>
            <pc:docMk/>
            <pc:sldMk cId="1607983642" sldId="460"/>
            <ac:spMk id="3" creationId="{53597B80-8A33-F0F5-B7AA-90B43AAA1C96}"/>
          </ac:spMkLst>
        </pc:spChg>
      </pc:sldChg>
      <pc:sldChg chg="modSp mod">
        <pc:chgData name="Eirik Eriksen Heen" userId="3e804305-1c07-417a-9ea8-d913585be88f" providerId="ADAL" clId="{85745C91-15C7-4704-8387-9045D1AD9C89}" dt="2024-01-19T09:05:31.048" v="146" actId="14100"/>
        <pc:sldMkLst>
          <pc:docMk/>
          <pc:sldMk cId="2905690788" sldId="481"/>
        </pc:sldMkLst>
        <pc:picChg chg="mod">
          <ac:chgData name="Eirik Eriksen Heen" userId="3e804305-1c07-417a-9ea8-d913585be88f" providerId="ADAL" clId="{85745C91-15C7-4704-8387-9045D1AD9C89}" dt="2024-01-19T09:05:31.048" v="146" actId="14100"/>
          <ac:picMkLst>
            <pc:docMk/>
            <pc:sldMk cId="2905690788" sldId="481"/>
            <ac:picMk id="4" creationId="{A61986CF-8FEE-07C6-1772-15429A4B625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9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89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A1B90-5468-4EF4-AD2B-948A91707BE6}" type="datetimeFigureOut">
              <a:rPr lang="en-US" smtClean="0"/>
              <a:t>1/19/2024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5598"/>
            <a:ext cx="5444490" cy="3915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70"/>
            <a:ext cx="2949099" cy="4989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5170"/>
            <a:ext cx="2949099" cy="4989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1D5AD-07B6-4D68-AC81-D52B0255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67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Tallenes</a:t>
            </a:r>
            <a:r>
              <a:rPr lang="en-US" dirty="0"/>
              <a:t> tale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21D5AD-07B6-4D68-AC81-D52B0255E5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10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 descr="169bgForsid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1432806"/>
            <a:ext cx="4934354" cy="1102519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694366" y="2704629"/>
            <a:ext cx="4675782" cy="1314450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  <a:endParaRPr lang="nb-NO" noProof="0"/>
          </a:p>
        </p:txBody>
      </p:sp>
      <p:cxnSp>
        <p:nvCxnSpPr>
          <p:cNvPr id="28" name="Rett linje 27"/>
          <p:cNvCxnSpPr/>
          <p:nvPr/>
        </p:nvCxnSpPr>
        <p:spPr>
          <a:xfrm>
            <a:off x="790575" y="2617829"/>
            <a:ext cx="4579572" cy="1191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Bilde 12" descr="UiT_Navn_bla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" y="3"/>
            <a:ext cx="1183204" cy="1979703"/>
          </a:xfrm>
          <a:prstGeom prst="rect">
            <a:avLst/>
          </a:prstGeom>
        </p:spPr>
      </p:pic>
      <p:pic>
        <p:nvPicPr>
          <p:cNvPr id="14" name="Bilde 13" descr="LogoNorsk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041" y="4384258"/>
            <a:ext cx="543971" cy="532755"/>
          </a:xfrm>
          <a:prstGeom prst="rect">
            <a:avLst/>
          </a:prstGeom>
        </p:spPr>
      </p:pic>
      <p:cxnSp>
        <p:nvCxnSpPr>
          <p:cNvPr id="16" name="Rett linje 15"/>
          <p:cNvCxnSpPr/>
          <p:nvPr/>
        </p:nvCxnSpPr>
        <p:spPr>
          <a:xfrm flipV="1">
            <a:off x="2488893" y="2162369"/>
            <a:ext cx="6655107" cy="2981139"/>
          </a:xfrm>
          <a:prstGeom prst="line">
            <a:avLst/>
          </a:prstGeom>
          <a:ln w="25400" cap="flat" cmpd="sng" algn="ctr">
            <a:solidFill>
              <a:schemeClr val="accent6">
                <a:lumMod val="20000"/>
                <a:lumOff val="80000"/>
                <a:alpha val="37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Rett linje 18"/>
          <p:cNvCxnSpPr/>
          <p:nvPr/>
        </p:nvCxnSpPr>
        <p:spPr>
          <a:xfrm rot="16200000" flipH="1">
            <a:off x="5115120" y="1979572"/>
            <a:ext cx="4297813" cy="2030055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4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Rett linje 19"/>
          <p:cNvCxnSpPr/>
          <p:nvPr/>
        </p:nvCxnSpPr>
        <p:spPr>
          <a:xfrm>
            <a:off x="5668985" y="2291719"/>
            <a:ext cx="3475015" cy="1382210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1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Rett linje 20"/>
          <p:cNvCxnSpPr/>
          <p:nvPr/>
        </p:nvCxnSpPr>
        <p:spPr>
          <a:xfrm flipH="1">
            <a:off x="4628412" y="-83976"/>
            <a:ext cx="1994100" cy="5227483"/>
          </a:xfrm>
          <a:prstGeom prst="line">
            <a:avLst/>
          </a:prstGeom>
          <a:ln w="50800" cap="flat" cmpd="sng" algn="ctr">
            <a:solidFill>
              <a:srgbClr val="CB343B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Bilde 3" descr="169bgFors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5" name="Rett linje 27"/>
          <p:cNvCxnSpPr/>
          <p:nvPr userDrawn="1"/>
        </p:nvCxnSpPr>
        <p:spPr>
          <a:xfrm>
            <a:off x="790575" y="2617829"/>
            <a:ext cx="4579572" cy="1191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Bilde 12" descr="UiT_Navn_blaa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" y="3"/>
            <a:ext cx="1183204" cy="1979703"/>
          </a:xfrm>
          <a:prstGeom prst="rect">
            <a:avLst/>
          </a:prstGeom>
        </p:spPr>
      </p:pic>
      <p:pic>
        <p:nvPicPr>
          <p:cNvPr id="18" name="Bilde 13" descr="LogoNorsk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63041" y="4384258"/>
            <a:ext cx="543971" cy="532755"/>
          </a:xfrm>
          <a:prstGeom prst="rect">
            <a:avLst/>
          </a:prstGeom>
        </p:spPr>
      </p:pic>
      <p:cxnSp>
        <p:nvCxnSpPr>
          <p:cNvPr id="22" name="Rett linje 15"/>
          <p:cNvCxnSpPr/>
          <p:nvPr userDrawn="1"/>
        </p:nvCxnSpPr>
        <p:spPr>
          <a:xfrm flipV="1">
            <a:off x="2488893" y="2162369"/>
            <a:ext cx="6655107" cy="2981139"/>
          </a:xfrm>
          <a:prstGeom prst="line">
            <a:avLst/>
          </a:prstGeom>
          <a:ln w="25400" cap="flat" cmpd="sng" algn="ctr">
            <a:solidFill>
              <a:schemeClr val="accent6">
                <a:lumMod val="20000"/>
                <a:lumOff val="80000"/>
                <a:alpha val="37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Rett linje 18"/>
          <p:cNvCxnSpPr/>
          <p:nvPr userDrawn="1"/>
        </p:nvCxnSpPr>
        <p:spPr>
          <a:xfrm rot="16200000" flipH="1">
            <a:off x="5115120" y="1979572"/>
            <a:ext cx="4297813" cy="2030055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4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Rett linje 19"/>
          <p:cNvCxnSpPr/>
          <p:nvPr userDrawn="1"/>
        </p:nvCxnSpPr>
        <p:spPr>
          <a:xfrm>
            <a:off x="5668985" y="2291719"/>
            <a:ext cx="3475015" cy="1382210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1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Rett linje 20"/>
          <p:cNvCxnSpPr/>
          <p:nvPr userDrawn="1"/>
        </p:nvCxnSpPr>
        <p:spPr>
          <a:xfrm flipH="1">
            <a:off x="4628412" y="-83976"/>
            <a:ext cx="1994100" cy="5227483"/>
          </a:xfrm>
          <a:prstGeom prst="line">
            <a:avLst/>
          </a:prstGeom>
          <a:ln w="50800" cap="flat" cmpd="sng" algn="ctr">
            <a:solidFill>
              <a:srgbClr val="CB343B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546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1BA2E-08DD-4E1B-8DA3-EEFBD824190A}" type="datetimeFigureOut">
              <a:rPr lang="nb-NO" smtClean="0"/>
              <a:t>19.01.2024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8A79-A46C-497F-A896-7CE3EDAEA3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13071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7FADA-C3B7-46ED-A0AA-F8B3CDB0A585}" type="datetimeFigureOut">
              <a:rPr lang="nb-NO" smtClean="0"/>
              <a:t>19.01.2024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A502D-58B1-43F8-9CDA-519D6195F1A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13486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9E8F3-4849-FA48-B4C8-2D894E979956}" type="datetimeFigureOut">
              <a:rPr lang="nb-NO" noProof="0" smtClean="0"/>
              <a:pPr/>
              <a:t>19.01.2024</a:t>
            </a:fld>
            <a:endParaRPr lang="nb-NO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7F36-0B61-F749-ACDB-F36D75792314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40034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9E8F3-4849-FA48-B4C8-2D894E979956}" type="datetimeFigureOut">
              <a:rPr lang="nb-NO" noProof="0" smtClean="0"/>
              <a:pPr/>
              <a:t>19.01.2024</a:t>
            </a:fld>
            <a:endParaRPr lang="nb-NO" noProof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noProof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7F36-0B61-F749-ACDB-F36D75792314}" type="slidenum">
              <a:rPr lang="nb-NO" noProof="0" smtClean="0"/>
              <a:pPr/>
              <a:t>‹#›</a:t>
            </a:fld>
            <a:endParaRPr lang="nb-NO" noProof="0"/>
          </a:p>
        </p:txBody>
      </p:sp>
      <p:cxnSp>
        <p:nvCxnSpPr>
          <p:cNvPr id="7" name="Rett linje 6">
            <a:extLst>
              <a:ext uri="{FF2B5EF4-FFF2-40B4-BE49-F238E27FC236}">
                <a16:creationId xmlns:a16="http://schemas.microsoft.com/office/drawing/2014/main" id="{BDA115E3-1A1C-C245-82EA-D01C51BF7486}"/>
              </a:ext>
            </a:extLst>
          </p:cNvPr>
          <p:cNvCxnSpPr/>
          <p:nvPr/>
        </p:nvCxnSpPr>
        <p:spPr>
          <a:xfrm>
            <a:off x="770102" y="1202534"/>
            <a:ext cx="7788780" cy="1191"/>
          </a:xfrm>
          <a:prstGeom prst="line">
            <a:avLst/>
          </a:prstGeom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Rett linje 6">
            <a:extLst>
              <a:ext uri="{FF2B5EF4-FFF2-40B4-BE49-F238E27FC236}">
                <a16:creationId xmlns:a16="http://schemas.microsoft.com/office/drawing/2014/main" id="{BDA115E3-1A1C-C245-82EA-D01C51BF7486}"/>
              </a:ext>
            </a:extLst>
          </p:cNvPr>
          <p:cNvCxnSpPr/>
          <p:nvPr userDrawn="1"/>
        </p:nvCxnSpPr>
        <p:spPr>
          <a:xfrm>
            <a:off x="770102" y="1202534"/>
            <a:ext cx="7788780" cy="1191"/>
          </a:xfrm>
          <a:prstGeom prst="line">
            <a:avLst/>
          </a:prstGeom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630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670300" y="1378339"/>
            <a:ext cx="3710048" cy="321628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9E8F3-4849-FA48-B4C8-2D894E979956}" type="datetimeFigureOut">
              <a:rPr lang="nb-NO" noProof="0" smtClean="0"/>
              <a:pPr/>
              <a:t>19.01.2024</a:t>
            </a:fld>
            <a:endParaRPr lang="nb-NO" noProof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noProof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7F36-0B61-F749-ACDB-F36D75792314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8" name="Plassholder for innhold 2"/>
          <p:cNvSpPr>
            <a:spLocks noGrp="1"/>
          </p:cNvSpPr>
          <p:nvPr>
            <p:ph sz="half" idx="13"/>
          </p:nvPr>
        </p:nvSpPr>
        <p:spPr>
          <a:xfrm>
            <a:off x="4848834" y="1378339"/>
            <a:ext cx="3710048" cy="321628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7E5C7724-1C9C-BF4B-9294-DA45A00A366E}"/>
              </a:ext>
            </a:extLst>
          </p:cNvPr>
          <p:cNvCxnSpPr/>
          <p:nvPr/>
        </p:nvCxnSpPr>
        <p:spPr>
          <a:xfrm>
            <a:off x="770102" y="1202534"/>
            <a:ext cx="7788780" cy="1191"/>
          </a:xfrm>
          <a:prstGeom prst="line">
            <a:avLst/>
          </a:prstGeom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Rett linje 8">
            <a:extLst>
              <a:ext uri="{FF2B5EF4-FFF2-40B4-BE49-F238E27FC236}">
                <a16:creationId xmlns:a16="http://schemas.microsoft.com/office/drawing/2014/main" id="{7E5C7724-1C9C-BF4B-9294-DA45A00A366E}"/>
              </a:ext>
            </a:extLst>
          </p:cNvPr>
          <p:cNvCxnSpPr/>
          <p:nvPr userDrawn="1"/>
        </p:nvCxnSpPr>
        <p:spPr>
          <a:xfrm>
            <a:off x="770102" y="1202534"/>
            <a:ext cx="7788780" cy="1191"/>
          </a:xfrm>
          <a:prstGeom prst="line">
            <a:avLst/>
          </a:prstGeom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623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9E8F3-4849-FA48-B4C8-2D894E979956}" type="datetimeFigureOut">
              <a:rPr lang="nb-NO" noProof="0" smtClean="0"/>
              <a:pPr/>
              <a:t>19.01.2024</a:t>
            </a:fld>
            <a:endParaRPr lang="nb-NO" noProof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noProof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7F36-0B61-F749-ACDB-F36D75792314}" type="slidenum">
              <a:rPr lang="nb-NO" noProof="0" smtClean="0"/>
              <a:pPr/>
              <a:t>‹#›</a:t>
            </a:fld>
            <a:endParaRPr lang="nb-NO" noProof="0"/>
          </a:p>
        </p:txBody>
      </p:sp>
      <p:cxnSp>
        <p:nvCxnSpPr>
          <p:cNvPr id="6" name="Rett linje 5">
            <a:extLst>
              <a:ext uri="{FF2B5EF4-FFF2-40B4-BE49-F238E27FC236}">
                <a16:creationId xmlns:a16="http://schemas.microsoft.com/office/drawing/2014/main" id="{FE23AFA2-E511-9C43-8253-CA8269B458AC}"/>
              </a:ext>
            </a:extLst>
          </p:cNvPr>
          <p:cNvCxnSpPr/>
          <p:nvPr/>
        </p:nvCxnSpPr>
        <p:spPr>
          <a:xfrm>
            <a:off x="770102" y="1202534"/>
            <a:ext cx="7788780" cy="1191"/>
          </a:xfrm>
          <a:prstGeom prst="line">
            <a:avLst/>
          </a:prstGeom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Rett linje 5">
            <a:extLst>
              <a:ext uri="{FF2B5EF4-FFF2-40B4-BE49-F238E27FC236}">
                <a16:creationId xmlns:a16="http://schemas.microsoft.com/office/drawing/2014/main" id="{FE23AFA2-E511-9C43-8253-CA8269B458AC}"/>
              </a:ext>
            </a:extLst>
          </p:cNvPr>
          <p:cNvCxnSpPr/>
          <p:nvPr userDrawn="1"/>
        </p:nvCxnSpPr>
        <p:spPr>
          <a:xfrm>
            <a:off x="770102" y="1202534"/>
            <a:ext cx="7788780" cy="1191"/>
          </a:xfrm>
          <a:prstGeom prst="line">
            <a:avLst/>
          </a:prstGeom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2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9E8F3-4849-FA48-B4C8-2D894E979956}" type="datetimeFigureOut">
              <a:rPr lang="nb-NO" noProof="0" smtClean="0"/>
              <a:pPr/>
              <a:t>19.01.2024</a:t>
            </a:fld>
            <a:endParaRPr lang="nb-NO" noProof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noProof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7F36-0B61-F749-ACDB-F36D75792314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342067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gendefinert oppse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Bilde 16" descr="169bgForsid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8" name="Bilde 17" descr="UiT_Navn_bla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" y="3"/>
            <a:ext cx="1183204" cy="1979703"/>
          </a:xfrm>
          <a:prstGeom prst="rect">
            <a:avLst/>
          </a:prstGeom>
        </p:spPr>
      </p:pic>
      <p:pic>
        <p:nvPicPr>
          <p:cNvPr id="19" name="Bilde 18" descr="LogoNorsk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041" y="4384258"/>
            <a:ext cx="543971" cy="532755"/>
          </a:xfrm>
          <a:prstGeom prst="rect">
            <a:avLst/>
          </a:prstGeom>
        </p:spPr>
      </p:pic>
      <p:cxnSp>
        <p:nvCxnSpPr>
          <p:cNvPr id="20" name="Rett linje 19"/>
          <p:cNvCxnSpPr/>
          <p:nvPr/>
        </p:nvCxnSpPr>
        <p:spPr>
          <a:xfrm flipV="1">
            <a:off x="2488893" y="2035780"/>
            <a:ext cx="6953942" cy="3107727"/>
          </a:xfrm>
          <a:prstGeom prst="line">
            <a:avLst/>
          </a:prstGeom>
          <a:ln w="25400" cap="flat" cmpd="sng" algn="ctr">
            <a:solidFill>
              <a:schemeClr val="accent6">
                <a:lumMod val="20000"/>
                <a:lumOff val="80000"/>
                <a:alpha val="37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Rett linje 20"/>
          <p:cNvCxnSpPr/>
          <p:nvPr/>
        </p:nvCxnSpPr>
        <p:spPr>
          <a:xfrm rot="16200000" flipH="1">
            <a:off x="5115120" y="1979572"/>
            <a:ext cx="4297813" cy="2030055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4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Rett linje 21"/>
          <p:cNvCxnSpPr/>
          <p:nvPr/>
        </p:nvCxnSpPr>
        <p:spPr>
          <a:xfrm>
            <a:off x="5668985" y="2291719"/>
            <a:ext cx="3773855" cy="1504193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1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Rett linje 22"/>
          <p:cNvCxnSpPr/>
          <p:nvPr/>
        </p:nvCxnSpPr>
        <p:spPr>
          <a:xfrm rot="5400000">
            <a:off x="2396684" y="669670"/>
            <a:ext cx="6858000" cy="2620072"/>
          </a:xfrm>
          <a:prstGeom prst="line">
            <a:avLst/>
          </a:prstGeom>
          <a:ln w="50800" cap="flat" cmpd="sng" algn="ctr">
            <a:solidFill>
              <a:srgbClr val="CB343B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9E8F3-4849-FA48-B4C8-2D894E979956}" type="datetimeFigureOut">
              <a:rPr lang="nb-NO" noProof="0" smtClean="0"/>
              <a:pPr/>
              <a:t>19.01.2024</a:t>
            </a:fld>
            <a:endParaRPr lang="nb-NO" noProof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noProof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7F36-0B61-F749-ACDB-F36D75792314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8" name="Undertittel 2"/>
          <p:cNvSpPr>
            <a:spLocks noGrp="1"/>
          </p:cNvSpPr>
          <p:nvPr>
            <p:ph type="subTitle" idx="1"/>
          </p:nvPr>
        </p:nvSpPr>
        <p:spPr>
          <a:xfrm>
            <a:off x="694366" y="2704630"/>
            <a:ext cx="4675782" cy="1205030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  <a:endParaRPr lang="nb-NO" noProof="0"/>
          </a:p>
        </p:txBody>
      </p:sp>
      <p:cxnSp>
        <p:nvCxnSpPr>
          <p:cNvPr id="11" name="Rett linje 10"/>
          <p:cNvCxnSpPr/>
          <p:nvPr/>
        </p:nvCxnSpPr>
        <p:spPr>
          <a:xfrm>
            <a:off x="5370152" y="3004662"/>
            <a:ext cx="3773855" cy="1128145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1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Undertittel 2"/>
          <p:cNvSpPr txBox="1">
            <a:spLocks/>
          </p:cNvSpPr>
          <p:nvPr/>
        </p:nvSpPr>
        <p:spPr>
          <a:xfrm>
            <a:off x="694366" y="4432889"/>
            <a:ext cx="4675782" cy="2930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nb-NO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/>
                <a:ea typeface="+mn-ea"/>
                <a:cs typeface="Open Sans"/>
              </a:rPr>
              <a:t>uit.no</a:t>
            </a:r>
          </a:p>
        </p:txBody>
      </p:sp>
      <p:pic>
        <p:nvPicPr>
          <p:cNvPr id="15" name="Bilde 16" descr="169bgFors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4" name="Bilde 17" descr="UiT_Navn_blaa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" y="3"/>
            <a:ext cx="1183204" cy="1979703"/>
          </a:xfrm>
          <a:prstGeom prst="rect">
            <a:avLst/>
          </a:prstGeom>
        </p:spPr>
      </p:pic>
      <p:pic>
        <p:nvPicPr>
          <p:cNvPr id="25" name="Bilde 18" descr="LogoNorsk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63041" y="4384258"/>
            <a:ext cx="543971" cy="532755"/>
          </a:xfrm>
          <a:prstGeom prst="rect">
            <a:avLst/>
          </a:prstGeom>
        </p:spPr>
      </p:pic>
      <p:cxnSp>
        <p:nvCxnSpPr>
          <p:cNvPr id="26" name="Rett linje 19"/>
          <p:cNvCxnSpPr/>
          <p:nvPr userDrawn="1"/>
        </p:nvCxnSpPr>
        <p:spPr>
          <a:xfrm flipV="1">
            <a:off x="2488893" y="2035780"/>
            <a:ext cx="6953942" cy="3107727"/>
          </a:xfrm>
          <a:prstGeom prst="line">
            <a:avLst/>
          </a:prstGeom>
          <a:ln w="25400" cap="flat" cmpd="sng" algn="ctr">
            <a:solidFill>
              <a:schemeClr val="accent6">
                <a:lumMod val="20000"/>
                <a:lumOff val="80000"/>
                <a:alpha val="37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Rett linje 20"/>
          <p:cNvCxnSpPr/>
          <p:nvPr userDrawn="1"/>
        </p:nvCxnSpPr>
        <p:spPr>
          <a:xfrm rot="16200000" flipH="1">
            <a:off x="5115120" y="1979572"/>
            <a:ext cx="4297813" cy="2030055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4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Rett linje 21"/>
          <p:cNvCxnSpPr/>
          <p:nvPr userDrawn="1"/>
        </p:nvCxnSpPr>
        <p:spPr>
          <a:xfrm>
            <a:off x="5668985" y="2291719"/>
            <a:ext cx="3773855" cy="1504193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1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Rett linje 22"/>
          <p:cNvCxnSpPr/>
          <p:nvPr userDrawn="1"/>
        </p:nvCxnSpPr>
        <p:spPr>
          <a:xfrm rot="5400000">
            <a:off x="2396684" y="669670"/>
            <a:ext cx="6858000" cy="2620072"/>
          </a:xfrm>
          <a:prstGeom prst="line">
            <a:avLst/>
          </a:prstGeom>
          <a:ln w="50800" cap="flat" cmpd="sng" algn="ctr">
            <a:solidFill>
              <a:srgbClr val="CB343B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Rett linje 10"/>
          <p:cNvCxnSpPr/>
          <p:nvPr userDrawn="1"/>
        </p:nvCxnSpPr>
        <p:spPr>
          <a:xfrm>
            <a:off x="5370152" y="3004662"/>
            <a:ext cx="3773855" cy="1128145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1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Undertittel 2"/>
          <p:cNvSpPr txBox="1">
            <a:spLocks/>
          </p:cNvSpPr>
          <p:nvPr userDrawn="1"/>
        </p:nvSpPr>
        <p:spPr>
          <a:xfrm>
            <a:off x="694366" y="4432889"/>
            <a:ext cx="4675782" cy="2930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nb-NO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/>
                <a:ea typeface="+mn-ea"/>
                <a:cs typeface="Open Sans"/>
              </a:rPr>
              <a:t>uit.no</a:t>
            </a:r>
          </a:p>
        </p:txBody>
      </p:sp>
    </p:spTree>
    <p:extLst>
      <p:ext uri="{BB962C8B-B14F-4D97-AF65-F5344CB8AC3E}">
        <p14:creationId xmlns:p14="http://schemas.microsoft.com/office/powerpoint/2010/main" val="554218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 descr="169bgFors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1432806"/>
            <a:ext cx="4934354" cy="1102519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694366" y="2704629"/>
            <a:ext cx="4675782" cy="1314450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  <a:endParaRPr lang="nb-NO" noProof="0"/>
          </a:p>
        </p:txBody>
      </p:sp>
      <p:cxnSp>
        <p:nvCxnSpPr>
          <p:cNvPr id="28" name="Rett linje 27"/>
          <p:cNvCxnSpPr/>
          <p:nvPr userDrawn="1"/>
        </p:nvCxnSpPr>
        <p:spPr>
          <a:xfrm>
            <a:off x="790575" y="2617829"/>
            <a:ext cx="4579572" cy="1191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Bilde 12" descr="UiT_Navn_blaa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" y="3"/>
            <a:ext cx="1183204" cy="1979703"/>
          </a:xfrm>
          <a:prstGeom prst="rect">
            <a:avLst/>
          </a:prstGeom>
        </p:spPr>
      </p:pic>
      <p:pic>
        <p:nvPicPr>
          <p:cNvPr id="14" name="Bilde 13" descr="LogoNorsk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63041" y="4384258"/>
            <a:ext cx="543971" cy="532755"/>
          </a:xfrm>
          <a:prstGeom prst="rect">
            <a:avLst/>
          </a:prstGeom>
        </p:spPr>
      </p:pic>
      <p:cxnSp>
        <p:nvCxnSpPr>
          <p:cNvPr id="16" name="Rett linje 15"/>
          <p:cNvCxnSpPr/>
          <p:nvPr userDrawn="1"/>
        </p:nvCxnSpPr>
        <p:spPr>
          <a:xfrm flipV="1">
            <a:off x="2488893" y="2162369"/>
            <a:ext cx="6655107" cy="2981139"/>
          </a:xfrm>
          <a:prstGeom prst="line">
            <a:avLst/>
          </a:prstGeom>
          <a:ln w="25400" cap="flat" cmpd="sng" algn="ctr">
            <a:solidFill>
              <a:schemeClr val="accent6">
                <a:lumMod val="20000"/>
                <a:lumOff val="80000"/>
                <a:alpha val="37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Rett linje 18"/>
          <p:cNvCxnSpPr/>
          <p:nvPr userDrawn="1"/>
        </p:nvCxnSpPr>
        <p:spPr>
          <a:xfrm rot="16200000" flipH="1">
            <a:off x="5115120" y="1979572"/>
            <a:ext cx="4297813" cy="2030055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4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Rett linje 19"/>
          <p:cNvCxnSpPr/>
          <p:nvPr userDrawn="1"/>
        </p:nvCxnSpPr>
        <p:spPr>
          <a:xfrm>
            <a:off x="5668985" y="2291719"/>
            <a:ext cx="3475015" cy="1382210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1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Rett linje 20"/>
          <p:cNvCxnSpPr/>
          <p:nvPr userDrawn="1"/>
        </p:nvCxnSpPr>
        <p:spPr>
          <a:xfrm flipH="1">
            <a:off x="4628412" y="-83976"/>
            <a:ext cx="1994100" cy="5227483"/>
          </a:xfrm>
          <a:prstGeom prst="line">
            <a:avLst/>
          </a:prstGeom>
          <a:ln w="50800" cap="flat" cmpd="sng" algn="ctr">
            <a:solidFill>
              <a:srgbClr val="CB343B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670300" y="1378339"/>
            <a:ext cx="3710048" cy="321628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9E8F3-4849-FA48-B4C8-2D894E979956}" type="datetimeFigureOut">
              <a:rPr lang="nb-NO" noProof="0" smtClean="0"/>
              <a:pPr/>
              <a:t>19.01.2024</a:t>
            </a:fld>
            <a:endParaRPr lang="nb-NO" noProof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noProof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7F36-0B61-F749-ACDB-F36D75792314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8" name="Plassholder for innhold 2"/>
          <p:cNvSpPr>
            <a:spLocks noGrp="1"/>
          </p:cNvSpPr>
          <p:nvPr>
            <p:ph sz="half" idx="13"/>
          </p:nvPr>
        </p:nvSpPr>
        <p:spPr>
          <a:xfrm>
            <a:off x="4848834" y="1378339"/>
            <a:ext cx="3710048" cy="321628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7E5C7724-1C9C-BF4B-9294-DA45A00A366E}"/>
              </a:ext>
            </a:extLst>
          </p:cNvPr>
          <p:cNvCxnSpPr/>
          <p:nvPr userDrawn="1"/>
        </p:nvCxnSpPr>
        <p:spPr>
          <a:xfrm>
            <a:off x="770102" y="1202534"/>
            <a:ext cx="7788780" cy="1191"/>
          </a:xfrm>
          <a:prstGeom prst="line">
            <a:avLst/>
          </a:prstGeom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gendefinert oppse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Bilde 16" descr="169bgFors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8" name="Bilde 17" descr="UiT_Navn_blaa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" y="3"/>
            <a:ext cx="1183204" cy="1979703"/>
          </a:xfrm>
          <a:prstGeom prst="rect">
            <a:avLst/>
          </a:prstGeom>
        </p:spPr>
      </p:pic>
      <p:pic>
        <p:nvPicPr>
          <p:cNvPr id="19" name="Bilde 18" descr="LogoNorsk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63041" y="4384258"/>
            <a:ext cx="543971" cy="532755"/>
          </a:xfrm>
          <a:prstGeom prst="rect">
            <a:avLst/>
          </a:prstGeom>
        </p:spPr>
      </p:pic>
      <p:cxnSp>
        <p:nvCxnSpPr>
          <p:cNvPr id="20" name="Rett linje 19"/>
          <p:cNvCxnSpPr/>
          <p:nvPr userDrawn="1"/>
        </p:nvCxnSpPr>
        <p:spPr>
          <a:xfrm flipV="1">
            <a:off x="2488893" y="2035780"/>
            <a:ext cx="6953942" cy="3107727"/>
          </a:xfrm>
          <a:prstGeom prst="line">
            <a:avLst/>
          </a:prstGeom>
          <a:ln w="25400" cap="flat" cmpd="sng" algn="ctr">
            <a:solidFill>
              <a:schemeClr val="accent6">
                <a:lumMod val="20000"/>
                <a:lumOff val="80000"/>
                <a:alpha val="37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Rett linje 20"/>
          <p:cNvCxnSpPr/>
          <p:nvPr userDrawn="1"/>
        </p:nvCxnSpPr>
        <p:spPr>
          <a:xfrm rot="16200000" flipH="1">
            <a:off x="5115120" y="1979572"/>
            <a:ext cx="4297813" cy="2030055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4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Rett linje 21"/>
          <p:cNvCxnSpPr/>
          <p:nvPr userDrawn="1"/>
        </p:nvCxnSpPr>
        <p:spPr>
          <a:xfrm>
            <a:off x="5668985" y="2291719"/>
            <a:ext cx="3773855" cy="1504193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1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Rett linje 22"/>
          <p:cNvCxnSpPr/>
          <p:nvPr userDrawn="1"/>
        </p:nvCxnSpPr>
        <p:spPr>
          <a:xfrm rot="5400000">
            <a:off x="2396684" y="669670"/>
            <a:ext cx="6858000" cy="2620072"/>
          </a:xfrm>
          <a:prstGeom prst="line">
            <a:avLst/>
          </a:prstGeom>
          <a:ln w="50800" cap="flat" cmpd="sng" algn="ctr">
            <a:solidFill>
              <a:srgbClr val="CB343B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9E8F3-4849-FA48-B4C8-2D894E979956}" type="datetimeFigureOut">
              <a:rPr lang="nb-NO" noProof="0" smtClean="0"/>
              <a:pPr/>
              <a:t>19.01.2024</a:t>
            </a:fld>
            <a:endParaRPr lang="nb-NO" noProof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noProof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7F36-0B61-F749-ACDB-F36D75792314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8" name="Undertittel 2"/>
          <p:cNvSpPr>
            <a:spLocks noGrp="1"/>
          </p:cNvSpPr>
          <p:nvPr>
            <p:ph type="subTitle" idx="1"/>
          </p:nvPr>
        </p:nvSpPr>
        <p:spPr>
          <a:xfrm>
            <a:off x="694366" y="2704630"/>
            <a:ext cx="4675782" cy="1205030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  <a:endParaRPr lang="nb-NO" noProof="0"/>
          </a:p>
        </p:txBody>
      </p:sp>
      <p:cxnSp>
        <p:nvCxnSpPr>
          <p:cNvPr id="11" name="Rett linje 10"/>
          <p:cNvCxnSpPr/>
          <p:nvPr userDrawn="1"/>
        </p:nvCxnSpPr>
        <p:spPr>
          <a:xfrm>
            <a:off x="5370152" y="3004662"/>
            <a:ext cx="3773855" cy="1128145"/>
          </a:xfrm>
          <a:prstGeom prst="line">
            <a:avLst/>
          </a:prstGeom>
          <a:ln w="19050" cap="flat" cmpd="sng" algn="ctr">
            <a:solidFill>
              <a:schemeClr val="accent6">
                <a:lumMod val="20000"/>
                <a:lumOff val="80000"/>
                <a:alpha val="1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Undertittel 2"/>
          <p:cNvSpPr txBox="1">
            <a:spLocks/>
          </p:cNvSpPr>
          <p:nvPr userDrawn="1"/>
        </p:nvSpPr>
        <p:spPr>
          <a:xfrm>
            <a:off x="694366" y="4432889"/>
            <a:ext cx="4675782" cy="2930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nb-NO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/>
                <a:ea typeface="+mn-ea"/>
                <a:cs typeface="Open Sans"/>
              </a:rPr>
              <a:t>uit.no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 descr="bg169_norm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670300" y="225156"/>
            <a:ext cx="7880116" cy="9126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b-NO" noProof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670300" y="1313387"/>
            <a:ext cx="7888582" cy="3281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noProof="0" dirty="0"/>
              <a:t>Klikk for å redigere tekststiler i malen</a:t>
            </a:r>
          </a:p>
          <a:p>
            <a:pPr lvl="1"/>
            <a:r>
              <a:rPr lang="nb-NO" noProof="0" dirty="0"/>
              <a:t>Andre nivå</a:t>
            </a:r>
          </a:p>
          <a:p>
            <a:pPr lvl="2"/>
            <a:r>
              <a:rPr lang="nb-NO" noProof="0" dirty="0"/>
              <a:t>Tredje nivå</a:t>
            </a:r>
          </a:p>
          <a:p>
            <a:pPr lvl="3"/>
            <a:r>
              <a:rPr lang="nb-NO" noProof="0" dirty="0"/>
              <a:t>Fjerde nivå</a:t>
            </a:r>
          </a:p>
          <a:p>
            <a:pPr lvl="4"/>
            <a:r>
              <a:rPr lang="nb-NO" noProof="0" dirty="0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712383" y="4767264"/>
            <a:ext cx="647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8DF9E8F3-4849-FA48-B4C8-2D894E979956}" type="datetimeFigureOut">
              <a:rPr lang="nb-NO" noProof="0" smtClean="0"/>
              <a:pPr/>
              <a:t>19.01.2024</a:t>
            </a:fld>
            <a:endParaRPr lang="nb-NO" noProof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491195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00568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48967F36-0B61-F749-ACDB-F36D75792314}" type="slidenum">
              <a:rPr lang="nb-NO" noProof="0" smtClean="0"/>
              <a:pPr/>
              <a:t>‹#›</a:t>
            </a:fld>
            <a:endParaRPr lang="nb-NO" noProof="0"/>
          </a:p>
        </p:txBody>
      </p:sp>
      <p:cxnSp>
        <p:nvCxnSpPr>
          <p:cNvPr id="13" name="Rett linje 12"/>
          <p:cNvCxnSpPr/>
          <p:nvPr/>
        </p:nvCxnSpPr>
        <p:spPr>
          <a:xfrm rot="5400000">
            <a:off x="7716651" y="3718876"/>
            <a:ext cx="2085544" cy="763704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Rett linje 14"/>
          <p:cNvCxnSpPr/>
          <p:nvPr/>
        </p:nvCxnSpPr>
        <p:spPr>
          <a:xfrm rot="10800000" flipV="1">
            <a:off x="6924737" y="4135608"/>
            <a:ext cx="2216545" cy="1007893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  <a:alpha val="54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Rett linje 16"/>
          <p:cNvCxnSpPr/>
          <p:nvPr/>
        </p:nvCxnSpPr>
        <p:spPr>
          <a:xfrm rot="5400000">
            <a:off x="8331762" y="4333979"/>
            <a:ext cx="1161841" cy="457200"/>
          </a:xfrm>
          <a:prstGeom prst="line">
            <a:avLst/>
          </a:prstGeom>
          <a:ln w="19050" cap="flat" cmpd="sng" algn="ctr">
            <a:solidFill>
              <a:schemeClr val="accent6">
                <a:alpha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Bilde 6" descr="bg169_norm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cxnSp>
        <p:nvCxnSpPr>
          <p:cNvPr id="12" name="Rett linje 12"/>
          <p:cNvCxnSpPr/>
          <p:nvPr userDrawn="1"/>
        </p:nvCxnSpPr>
        <p:spPr>
          <a:xfrm rot="5400000">
            <a:off x="7716651" y="3718876"/>
            <a:ext cx="2085544" cy="763704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4"/>
          <p:cNvCxnSpPr/>
          <p:nvPr userDrawn="1"/>
        </p:nvCxnSpPr>
        <p:spPr>
          <a:xfrm rot="10800000" flipV="1">
            <a:off x="6924737" y="4135608"/>
            <a:ext cx="2216545" cy="1007893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  <a:alpha val="54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Rett linje 16"/>
          <p:cNvCxnSpPr/>
          <p:nvPr userDrawn="1"/>
        </p:nvCxnSpPr>
        <p:spPr>
          <a:xfrm rot="5400000">
            <a:off x="8331762" y="4333979"/>
            <a:ext cx="1161841" cy="457200"/>
          </a:xfrm>
          <a:prstGeom prst="line">
            <a:avLst/>
          </a:prstGeom>
          <a:ln w="19050" cap="flat" cmpd="sng" algn="ctr">
            <a:solidFill>
              <a:schemeClr val="accent6">
                <a:alpha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090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49" r:id="rId7"/>
    <p:sldLayoutId id="2147483652" r:id="rId8"/>
    <p:sldLayoutId id="2147483656" r:id="rId9"/>
    <p:sldLayoutId id="2147483664" r:id="rId10"/>
    <p:sldLayoutId id="2147483665" r:id="rId11"/>
    <p:sldLayoutId id="2147483666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2600" b="1" i="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n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b-NO" dirty="0">
                <a:latin typeface="Arial"/>
                <a:cs typeface="Arial"/>
              </a:rPr>
              <a:t>Sok-1016 </a:t>
            </a:r>
            <a:r>
              <a:rPr lang="nb-NO" sz="2400" dirty="0">
                <a:latin typeface="Arial"/>
                <a:cs typeface="Arial"/>
              </a:rPr>
              <a:t>Forelesning 1</a:t>
            </a:r>
          </a:p>
        </p:txBody>
      </p:sp>
      <p:sp>
        <p:nvSpPr>
          <p:cNvPr id="5" name="Undertittel 4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b-NO" b="1" dirty="0">
                <a:latin typeface="Arial"/>
                <a:cs typeface="Arial"/>
              </a:rPr>
              <a:t>Stein Østbye &amp; Eirik Heen</a:t>
            </a:r>
          </a:p>
          <a:p>
            <a:r>
              <a:rPr lang="nb-NO" b="1" dirty="0">
                <a:latin typeface="Arial"/>
                <a:cs typeface="Arial"/>
              </a:rPr>
              <a:t>19.01.2024</a:t>
            </a:r>
            <a:endParaRPr lang="nb-NO" b="1" dirty="0"/>
          </a:p>
          <a:p>
            <a:endParaRPr lang="nb-NO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EFD92-F75B-F1D8-9D48-03955954F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DF4EB-4020-85CA-F26A-069A1A613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Hvorfor varierer lønnsveksten over tid?</a:t>
            </a:r>
            <a:endParaRPr lang="en-US" dirty="0"/>
          </a:p>
        </p:txBody>
      </p:sp>
      <p:pic>
        <p:nvPicPr>
          <p:cNvPr id="6" name="Content Placeholder 5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EF8EEA9F-A549-BAD2-75FE-2841164170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4575" y="1230493"/>
            <a:ext cx="6339253" cy="3807508"/>
          </a:xfrm>
        </p:spPr>
      </p:pic>
    </p:spTree>
    <p:extLst>
      <p:ext uri="{BB962C8B-B14F-4D97-AF65-F5344CB8AC3E}">
        <p14:creationId xmlns:p14="http://schemas.microsoft.com/office/powerpoint/2010/main" val="3428241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A2FBE-73F3-DF54-ADC7-16ED8D80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31F14BD-D308-E5EC-C1FB-96DDCE482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300" y="225156"/>
            <a:ext cx="7880116" cy="912695"/>
          </a:xfrm>
        </p:spPr>
        <p:txBody>
          <a:bodyPr/>
          <a:lstStyle/>
          <a:p>
            <a:r>
              <a:rPr lang="nb-NO" dirty="0">
                <a:latin typeface="Arial"/>
                <a:cs typeface="Arial"/>
              </a:rPr>
              <a:t>Samfunnsøkonomiske teorier og modeller</a:t>
            </a:r>
            <a:endParaRPr lang="en-US" dirty="0"/>
          </a:p>
          <a:p>
            <a:endParaRPr lang="nb-NO" dirty="0">
              <a:latin typeface="Arial"/>
              <a:cs typeface="Arial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3ADAE0F-81D6-CBBA-8115-CA9467C40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8167914" cy="220214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None/>
            </a:pPr>
            <a:r>
              <a:rPr lang="nb-NO" b="1" dirty="0">
                <a:solidFill>
                  <a:srgbClr val="212529"/>
                </a:solidFill>
                <a:latin typeface="system-ui"/>
                <a:cs typeface="Arial"/>
              </a:rPr>
              <a:t>En </a:t>
            </a:r>
            <a:r>
              <a:rPr lang="nb-NO" b="1" err="1">
                <a:solidFill>
                  <a:srgbClr val="212529"/>
                </a:solidFill>
                <a:latin typeface="system-ui"/>
                <a:cs typeface="Arial"/>
              </a:rPr>
              <a:t>økonomisk</a:t>
            </a:r>
            <a:r>
              <a:rPr lang="nb-NO" b="1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nb-NO" b="1" err="1">
                <a:solidFill>
                  <a:srgbClr val="212529"/>
                </a:solidFill>
                <a:latin typeface="system-ui"/>
                <a:cs typeface="Arial"/>
              </a:rPr>
              <a:t>modell</a:t>
            </a:r>
            <a:endParaRPr lang="en-US" b="1" err="1"/>
          </a:p>
          <a:p>
            <a:r>
              <a:rPr lang="nb-NO" dirty="0">
                <a:solidFill>
                  <a:srgbClr val="212529"/>
                </a:solidFill>
                <a:latin typeface="system-ui"/>
                <a:cs typeface="Arial"/>
              </a:rPr>
              <a:t>en forenklet beskrivelse av virkeligheten som viser de viktigste sammenhengene mellom økonomiske variabler</a:t>
            </a:r>
            <a:endParaRPr lang="nb-NO" dirty="0"/>
          </a:p>
          <a:p>
            <a:r>
              <a:rPr lang="nb-NO" dirty="0">
                <a:solidFill>
                  <a:srgbClr val="212529"/>
                </a:solidFill>
                <a:latin typeface="system-ui"/>
                <a:cs typeface="Arial"/>
              </a:rPr>
              <a:t>gjerne formulert matematisk som et sett av ligninger</a:t>
            </a:r>
            <a:endParaRPr lang="nb-NO" dirty="0"/>
          </a:p>
          <a:p>
            <a:r>
              <a:rPr lang="nb-NO" dirty="0">
                <a:solidFill>
                  <a:srgbClr val="212529"/>
                </a:solidFill>
                <a:latin typeface="system-ui"/>
                <a:cs typeface="Arial"/>
              </a:rPr>
              <a:t>de </a:t>
            </a:r>
            <a:r>
              <a:rPr lang="nb-NO" b="1" dirty="0">
                <a:solidFill>
                  <a:srgbClr val="212529"/>
                </a:solidFill>
                <a:latin typeface="system-ui"/>
                <a:cs typeface="Arial"/>
              </a:rPr>
              <a:t>endogene variablene</a:t>
            </a:r>
            <a:r>
              <a:rPr lang="nb-NO" dirty="0">
                <a:solidFill>
                  <a:srgbClr val="212529"/>
                </a:solidFill>
                <a:latin typeface="system-ui"/>
                <a:cs typeface="Arial"/>
              </a:rPr>
              <a:t> får sin verdi bestemt i modellen, mens de </a:t>
            </a:r>
            <a:r>
              <a:rPr lang="nb-NO" b="1" dirty="0">
                <a:solidFill>
                  <a:srgbClr val="212529"/>
                </a:solidFill>
                <a:latin typeface="system-ui"/>
                <a:cs typeface="Arial"/>
              </a:rPr>
              <a:t>eksogene variablene</a:t>
            </a:r>
            <a:r>
              <a:rPr lang="nb-NO" dirty="0">
                <a:solidFill>
                  <a:srgbClr val="212529"/>
                </a:solidFill>
                <a:latin typeface="system-ui"/>
                <a:cs typeface="Arial"/>
              </a:rPr>
              <a:t> får sin verdi bestemt utenfor modell</a:t>
            </a:r>
            <a:endParaRPr lang="nb-NO" dirty="0"/>
          </a:p>
          <a:p>
            <a:r>
              <a:rPr lang="nb-NO" dirty="0">
                <a:solidFill>
                  <a:srgbClr val="212529"/>
                </a:solidFill>
                <a:latin typeface="system-ui"/>
                <a:cs typeface="Arial"/>
              </a:rPr>
              <a:t>vi bruker modellen til å forklare hvordan de endogene variablene avhenger av de eksogene variablene</a:t>
            </a:r>
            <a:endParaRPr lang="nb-NO" dirty="0">
              <a:cs typeface="Arial"/>
            </a:endParaRPr>
          </a:p>
          <a:p>
            <a:pPr marL="0" indent="0">
              <a:buNone/>
            </a:pPr>
            <a:endParaRPr lang="nb-NO" sz="1900" dirty="0"/>
          </a:p>
        </p:txBody>
      </p:sp>
      <p:pic>
        <p:nvPicPr>
          <p:cNvPr id="4" name="Content Placeholder 3" descr="A blue rectangle with white text&#10;&#10;Description automatically generated">
            <a:extLst>
              <a:ext uri="{FF2B5EF4-FFF2-40B4-BE49-F238E27FC236}">
                <a16:creationId xmlns:a16="http://schemas.microsoft.com/office/drawing/2014/main" id="{247176FB-0165-6048-0681-219513BE93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12657" y="3594984"/>
            <a:ext cx="6798128" cy="1084433"/>
          </a:xfrm>
          <a:noFill/>
        </p:spPr>
      </p:pic>
    </p:spTree>
    <p:extLst>
      <p:ext uri="{BB962C8B-B14F-4D97-AF65-F5344CB8AC3E}">
        <p14:creationId xmlns:p14="http://schemas.microsoft.com/office/powerpoint/2010/main" val="442498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F4B35-B405-7AEC-EBB2-DEB2C7E76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3C78-89E9-6F93-B47A-D78268FBE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>
                <a:latin typeface="Arial"/>
                <a:cs typeface="Arial"/>
              </a:rPr>
              <a:t>Oljepris i amerikanske dollar</a:t>
            </a:r>
            <a:endParaRPr lang="nb-NO" dirty="0"/>
          </a:p>
        </p:txBody>
      </p:sp>
      <p:pic>
        <p:nvPicPr>
          <p:cNvPr id="5" name="Content Placeholder 4" descr="A graph with a line and a line&#10;&#10;Description automatically generated">
            <a:extLst>
              <a:ext uri="{FF2B5EF4-FFF2-40B4-BE49-F238E27FC236}">
                <a16:creationId xmlns:a16="http://schemas.microsoft.com/office/drawing/2014/main" id="{5CE2918B-35F0-8592-2956-EA22A86A4B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068" y="1283247"/>
            <a:ext cx="6435969" cy="3860262"/>
          </a:xfrm>
        </p:spPr>
      </p:pic>
    </p:spTree>
    <p:extLst>
      <p:ext uri="{BB962C8B-B14F-4D97-AF65-F5344CB8AC3E}">
        <p14:creationId xmlns:p14="http://schemas.microsoft.com/office/powerpoint/2010/main" val="154081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F82720-6AAC-D051-9C50-B8A7D9665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3A94E-BF43-99E0-CA93-B36B34514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Hvorfor steg oljeprisen så mye fram til sommeren 2008, for så å falle kraftig?</a:t>
            </a:r>
            <a:endParaRPr lang="en-US" dirty="0"/>
          </a:p>
        </p:txBody>
      </p:sp>
      <p:pic>
        <p:nvPicPr>
          <p:cNvPr id="4" name="Content Placeholder 3" descr="A diagram of a graph&#10;&#10;Description automatically generated">
            <a:extLst>
              <a:ext uri="{FF2B5EF4-FFF2-40B4-BE49-F238E27FC236}">
                <a16:creationId xmlns:a16="http://schemas.microsoft.com/office/drawing/2014/main" id="{308F0C44-6D0B-C871-6D92-BC4DFBEE9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6845" y="1286889"/>
            <a:ext cx="7578969" cy="3228723"/>
          </a:xfrm>
        </p:spPr>
      </p:pic>
    </p:spTree>
    <p:extLst>
      <p:ext uri="{BB962C8B-B14F-4D97-AF65-F5344CB8AC3E}">
        <p14:creationId xmlns:p14="http://schemas.microsoft.com/office/powerpoint/2010/main" val="628764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AB556-FE1B-9DB1-9411-359BA2002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/>
                <a:cs typeface="Arial"/>
              </a:rPr>
              <a:t>Konjunkturer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og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vekst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4D1CE-30AC-0ADF-A679-3AE5D24A7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300" y="1313387"/>
            <a:ext cx="7752511" cy="3281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b="1" dirty="0" err="1">
                <a:solidFill>
                  <a:srgbClr val="212529"/>
                </a:solidFill>
                <a:latin typeface="system-ui"/>
                <a:cs typeface="Arial"/>
              </a:rPr>
              <a:t>Bruttonasjonalproduktet</a:t>
            </a:r>
            <a:r>
              <a:rPr lang="en-US" sz="1400" b="1" dirty="0">
                <a:solidFill>
                  <a:srgbClr val="212529"/>
                </a:solidFill>
                <a:latin typeface="system-ui"/>
                <a:cs typeface="Arial"/>
              </a:rPr>
              <a:t> (BNP)</a:t>
            </a:r>
            <a:endParaRPr lang="en-US" dirty="0">
              <a:cs typeface="Arial"/>
            </a:endParaRPr>
          </a:p>
          <a:p>
            <a:pPr lvl="1"/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verdien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av alt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som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blir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skapt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eller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produsert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i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landet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i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løpet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av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en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periode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,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gjerne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ett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år</a:t>
            </a:r>
            <a:endParaRPr lang="en-US" dirty="0" err="1">
              <a:cs typeface="Arial"/>
            </a:endParaRPr>
          </a:p>
          <a:p>
            <a:pPr lvl="1"/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veksten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i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BNP er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ujevn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,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noe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som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i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stor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grad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skyldes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endringer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i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bruken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av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produksjonsfaktorene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(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realkapital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,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arbeidskraft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,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teknologi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)</a:t>
            </a:r>
            <a:endParaRPr lang="en-US" dirty="0">
              <a:cs typeface="Arial"/>
            </a:endParaRPr>
          </a:p>
          <a:p>
            <a:r>
              <a:rPr lang="en-US" sz="1400" b="1" dirty="0" err="1">
                <a:solidFill>
                  <a:srgbClr val="212529"/>
                </a:solidFill>
                <a:latin typeface="system-ui"/>
                <a:cs typeface="Arial"/>
              </a:rPr>
              <a:t>Potensielt</a:t>
            </a:r>
            <a:r>
              <a:rPr lang="en-US" sz="1400" b="1" dirty="0">
                <a:solidFill>
                  <a:srgbClr val="212529"/>
                </a:solidFill>
                <a:latin typeface="system-ui"/>
                <a:cs typeface="Arial"/>
              </a:rPr>
              <a:t> BNP</a:t>
            </a:r>
            <a:endParaRPr lang="en-US" dirty="0">
              <a:cs typeface="Arial"/>
            </a:endParaRPr>
          </a:p>
          <a:p>
            <a:pPr lvl="1"/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produksjonsnivået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når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alle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produksjonsfaktorene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brukes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på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et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langsiktig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opprettholdbart</a:t>
            </a:r>
            <a:r>
              <a:rPr lang="en-US" sz="1400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  <a:cs typeface="Arial"/>
              </a:rPr>
              <a:t>nivå</a:t>
            </a:r>
            <a:endParaRPr lang="en-US" dirty="0" err="1">
              <a:cs typeface="Aria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313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0C59F-9CBD-7FDD-81AF-EFB55270E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BC53A-BAA5-9F4E-FF05-32237D53F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Fastlands-Norge</a:t>
            </a:r>
            <a:endParaRPr lang="en-US" dirty="0"/>
          </a:p>
        </p:txBody>
      </p:sp>
      <p:pic>
        <p:nvPicPr>
          <p:cNvPr id="4" name="Content Placeholder 3" descr="A graph showing the growth of the rise of the stock market&#10;&#10;Description automatically generated">
            <a:extLst>
              <a:ext uri="{FF2B5EF4-FFF2-40B4-BE49-F238E27FC236}">
                <a16:creationId xmlns:a16="http://schemas.microsoft.com/office/drawing/2014/main" id="{6FF04B1D-E516-A790-904D-1ABAA63886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0422" y="1283247"/>
            <a:ext cx="5591907" cy="3350309"/>
          </a:xfrm>
        </p:spPr>
      </p:pic>
    </p:spTree>
    <p:extLst>
      <p:ext uri="{BB962C8B-B14F-4D97-AF65-F5344CB8AC3E}">
        <p14:creationId xmlns:p14="http://schemas.microsoft.com/office/powerpoint/2010/main" val="3268638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478D1-2BAD-D065-3B96-745CC9020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5EFC6-5C88-2A05-2F21-625D5A180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300" y="225156"/>
            <a:ext cx="7880116" cy="912695"/>
          </a:xfrm>
        </p:spPr>
        <p:txBody>
          <a:bodyPr anchor="b">
            <a:normAutofit/>
          </a:bodyPr>
          <a:lstStyle/>
          <a:p>
            <a:r>
              <a:rPr lang="nb-NO"/>
              <a:t>Vekst i BNP for Fastlands-Norge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89F027A-1937-510E-A297-DCDEF538F8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 err="1">
                <a:solidFill>
                  <a:srgbClr val="212529"/>
                </a:solidFill>
                <a:latin typeface="system-ui"/>
              </a:rPr>
              <a:t>Svingningene</a:t>
            </a:r>
            <a:r>
              <a:rPr lang="en-US" sz="1400" dirty="0">
                <a:solidFill>
                  <a:srgbClr val="212529"/>
                </a:solidFill>
                <a:latin typeface="system-ui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</a:rPr>
              <a:t>i</a:t>
            </a:r>
            <a:r>
              <a:rPr lang="en-US" sz="1400" dirty="0">
                <a:solidFill>
                  <a:srgbClr val="212529"/>
                </a:solidFill>
                <a:latin typeface="system-ui"/>
              </a:rPr>
              <a:t> BNP </a:t>
            </a:r>
            <a:r>
              <a:rPr lang="en-US" sz="1400" dirty="0" err="1">
                <a:solidFill>
                  <a:srgbClr val="212529"/>
                </a:solidFill>
                <a:latin typeface="system-ui"/>
              </a:rPr>
              <a:t>rundt</a:t>
            </a:r>
            <a:r>
              <a:rPr lang="en-US" sz="1400" dirty="0">
                <a:solidFill>
                  <a:srgbClr val="212529"/>
                </a:solidFill>
                <a:latin typeface="system-ui"/>
              </a:rPr>
              <a:t> </a:t>
            </a:r>
            <a:r>
              <a:rPr lang="en-US" sz="1400" dirty="0" err="1">
                <a:solidFill>
                  <a:srgbClr val="212529"/>
                </a:solidFill>
                <a:latin typeface="system-ui"/>
              </a:rPr>
              <a:t>potensielt</a:t>
            </a:r>
            <a:r>
              <a:rPr lang="en-US" sz="1400" dirty="0">
                <a:solidFill>
                  <a:srgbClr val="212529"/>
                </a:solidFill>
                <a:latin typeface="system-ui"/>
              </a:rPr>
              <a:t> BNP </a:t>
            </a:r>
            <a:r>
              <a:rPr lang="en-US" sz="1400" dirty="0" err="1">
                <a:solidFill>
                  <a:srgbClr val="212529"/>
                </a:solidFill>
                <a:latin typeface="system-ui"/>
              </a:rPr>
              <a:t>kalles</a:t>
            </a:r>
            <a:r>
              <a:rPr lang="en-US" sz="1400" dirty="0">
                <a:solidFill>
                  <a:srgbClr val="212529"/>
                </a:solidFill>
                <a:latin typeface="system-ui"/>
              </a:rPr>
              <a:t> </a:t>
            </a:r>
            <a:r>
              <a:rPr lang="en-US" sz="1400" b="1" dirty="0" err="1">
                <a:solidFill>
                  <a:srgbClr val="212529"/>
                </a:solidFill>
                <a:latin typeface="system-ui"/>
              </a:rPr>
              <a:t>konjunkturer</a:t>
            </a:r>
            <a:endParaRPr lang="en-US" dirty="0" err="1"/>
          </a:p>
          <a:p>
            <a:pPr lvl="1"/>
            <a:r>
              <a:rPr lang="en-US" sz="1400" b="1" dirty="0" err="1">
                <a:solidFill>
                  <a:srgbClr val="212529"/>
                </a:solidFill>
                <a:latin typeface="system-ui"/>
                <a:cs typeface="Arial"/>
              </a:rPr>
              <a:t>oppgangskonjunktur</a:t>
            </a:r>
            <a:endParaRPr lang="en-US" dirty="0" err="1">
              <a:cs typeface="Arial"/>
            </a:endParaRPr>
          </a:p>
          <a:p>
            <a:pPr lvl="2"/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BNP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vokser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raskere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enn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potensielt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BNP</a:t>
            </a:r>
            <a:endParaRPr lang="en-US" dirty="0">
              <a:cs typeface="Arial"/>
            </a:endParaRPr>
          </a:p>
          <a:p>
            <a:pPr lvl="1"/>
            <a:r>
              <a:rPr lang="en-US" sz="1400" b="1" dirty="0" err="1">
                <a:solidFill>
                  <a:srgbClr val="212529"/>
                </a:solidFill>
                <a:latin typeface="system-ui"/>
                <a:cs typeface="Arial"/>
              </a:rPr>
              <a:t>nedgangskonjunktur</a:t>
            </a:r>
            <a:endParaRPr lang="en-US" dirty="0" err="1">
              <a:cs typeface="Arial"/>
            </a:endParaRPr>
          </a:p>
          <a:p>
            <a:pPr lvl="2"/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BNP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vokser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mindre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enn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potensielt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BNP</a:t>
            </a:r>
            <a:endParaRPr lang="en-US" dirty="0">
              <a:cs typeface="Arial"/>
            </a:endParaRPr>
          </a:p>
          <a:p>
            <a:pPr lvl="1"/>
            <a:r>
              <a:rPr lang="en-US" sz="1400" b="1" dirty="0" err="1">
                <a:solidFill>
                  <a:srgbClr val="212529"/>
                </a:solidFill>
                <a:latin typeface="system-ui"/>
              </a:rPr>
              <a:t>høykonjunktur</a:t>
            </a:r>
            <a:endParaRPr lang="en-US" dirty="0" err="1"/>
          </a:p>
          <a:p>
            <a:pPr lvl="2"/>
            <a:r>
              <a:rPr lang="en-US" dirty="0">
                <a:solidFill>
                  <a:srgbClr val="212529"/>
                </a:solidFill>
                <a:latin typeface="system-ui"/>
              </a:rPr>
              <a:t>BNP er over </a:t>
            </a:r>
            <a:r>
              <a:rPr lang="en-US" dirty="0" err="1">
                <a:solidFill>
                  <a:srgbClr val="212529"/>
                </a:solidFill>
                <a:latin typeface="system-ui"/>
              </a:rPr>
              <a:t>potensielt</a:t>
            </a:r>
            <a:r>
              <a:rPr lang="en-US" dirty="0">
                <a:solidFill>
                  <a:srgbClr val="212529"/>
                </a:solidFill>
                <a:latin typeface="system-ui"/>
              </a:rPr>
              <a:t> BNP</a:t>
            </a:r>
            <a:endParaRPr lang="en-US" dirty="0"/>
          </a:p>
          <a:p>
            <a:pPr lvl="1"/>
            <a:r>
              <a:rPr lang="en-US" sz="1400" b="1" dirty="0" err="1">
                <a:solidFill>
                  <a:srgbClr val="212529"/>
                </a:solidFill>
                <a:latin typeface="system-ui"/>
              </a:rPr>
              <a:t>lavkonjunktur</a:t>
            </a:r>
            <a:endParaRPr lang="en-US" dirty="0" err="1"/>
          </a:p>
          <a:p>
            <a:pPr lvl="2"/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BNP er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lavere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enn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sitt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potensielle</a:t>
            </a:r>
            <a:r>
              <a:rPr lang="en-US" dirty="0">
                <a:solidFill>
                  <a:srgbClr val="212529"/>
                </a:solidFill>
                <a:latin typeface="system-ui"/>
                <a:cs typeface="Arial"/>
              </a:rPr>
              <a:t> </a:t>
            </a:r>
            <a:r>
              <a:rPr lang="en-US" dirty="0" err="1">
                <a:solidFill>
                  <a:srgbClr val="212529"/>
                </a:solidFill>
                <a:latin typeface="system-ui"/>
                <a:cs typeface="Arial"/>
              </a:rPr>
              <a:t>nivå</a:t>
            </a:r>
            <a:endParaRPr lang="en-US" dirty="0" err="1">
              <a:cs typeface="Arial"/>
            </a:endParaRPr>
          </a:p>
        </p:txBody>
      </p:sp>
      <p:pic>
        <p:nvPicPr>
          <p:cNvPr id="4" name="Content Placeholder 3" descr="A graph showing a number of blue lines&#10;&#10;Description automatically generated">
            <a:extLst>
              <a:ext uri="{FF2B5EF4-FFF2-40B4-BE49-F238E27FC236}">
                <a16:creationId xmlns:a16="http://schemas.microsoft.com/office/drawing/2014/main" id="{D581CE22-3C6B-5BE4-4D34-E7A134BC0F2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35719" y="1316365"/>
            <a:ext cx="4712676" cy="2806502"/>
          </a:xfrm>
          <a:noFill/>
        </p:spPr>
      </p:pic>
    </p:spTree>
    <p:extLst>
      <p:ext uri="{BB962C8B-B14F-4D97-AF65-F5344CB8AC3E}">
        <p14:creationId xmlns:p14="http://schemas.microsoft.com/office/powerpoint/2010/main" val="2733547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0CECC-2AF8-2C67-648F-34C2B86BF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6A9D1-6B66-AF15-2B92-3E8D93A7E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>
                <a:latin typeface="Arial"/>
                <a:cs typeface="Arial"/>
              </a:rPr>
              <a:t>Vekst i BNP for Fastlands-Norge</a:t>
            </a:r>
            <a:endParaRPr lang="nb-NO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A51E482-4AED-E720-E893-18254CC61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1822" y="1283247"/>
            <a:ext cx="5961184" cy="3578908"/>
          </a:xfrm>
        </p:spPr>
      </p:pic>
    </p:spTree>
    <p:extLst>
      <p:ext uri="{BB962C8B-B14F-4D97-AF65-F5344CB8AC3E}">
        <p14:creationId xmlns:p14="http://schemas.microsoft.com/office/powerpoint/2010/main" val="20090971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C596AA-2EF0-8BB2-2906-B23326D27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39603-6003-8284-B5E7-849D8793D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BNP og potensielt BNP for Fastlands-Norge</a:t>
            </a:r>
            <a:endParaRPr lang="en-US" dirty="0"/>
          </a:p>
        </p:txBody>
      </p:sp>
      <p:pic>
        <p:nvPicPr>
          <p:cNvPr id="4" name="Content Placeholder 3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E4195AD1-A15A-6252-1581-C8D053E02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653" y="1283247"/>
            <a:ext cx="5653453" cy="3394269"/>
          </a:xfrm>
        </p:spPr>
      </p:pic>
    </p:spTree>
    <p:extLst>
      <p:ext uri="{BB962C8B-B14F-4D97-AF65-F5344CB8AC3E}">
        <p14:creationId xmlns:p14="http://schemas.microsoft.com/office/powerpoint/2010/main" val="1009226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1824E-5633-44BE-9CE8-3245C030E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D762E-FBB5-B602-733E-95C096020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En viktig årsak til den ujevne veksten BNP er endringer på etterspørselssiden i økonomien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22626-96D3-DDFA-3A54-4368C5282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b-NO" sz="1400" dirty="0">
                <a:solidFill>
                  <a:srgbClr val="212529"/>
                </a:solidFill>
                <a:latin typeface="system-ui"/>
              </a:rPr>
              <a:t>endringer hos de som etterspør eller kjøper produktene</a:t>
            </a:r>
            <a:endParaRPr lang="nb-NO" dirty="0"/>
          </a:p>
          <a:p>
            <a:r>
              <a:rPr lang="nb-NO" sz="1400" dirty="0">
                <a:solidFill>
                  <a:srgbClr val="212529"/>
                </a:solidFill>
                <a:latin typeface="system-ui"/>
                <a:cs typeface="Arial"/>
              </a:rPr>
              <a:t>Hvis det er gode tider i utlandet</a:t>
            </a:r>
            <a:endParaRPr lang="nb-NO">
              <a:cs typeface="Arial"/>
            </a:endParaRPr>
          </a:p>
          <a:p>
            <a:pPr lvl="1"/>
            <a:r>
              <a:rPr lang="nb-NO" sz="1400" dirty="0">
                <a:solidFill>
                  <a:srgbClr val="212529"/>
                </a:solidFill>
                <a:latin typeface="system-ui"/>
              </a:rPr>
              <a:t>øker etterspørselen etter norske eksportprodukter</a:t>
            </a:r>
            <a:endParaRPr lang="nb-NO" dirty="0"/>
          </a:p>
          <a:p>
            <a:pPr lvl="1"/>
            <a:r>
              <a:rPr lang="nb-NO" sz="1400" dirty="0">
                <a:solidFill>
                  <a:srgbClr val="212529"/>
                </a:solidFill>
                <a:latin typeface="system-ui"/>
              </a:rPr>
              <a:t>for å kunne </a:t>
            </a:r>
            <a:r>
              <a:rPr lang="nb-NO" sz="1400" dirty="0" err="1">
                <a:solidFill>
                  <a:srgbClr val="212529"/>
                </a:solidFill>
                <a:latin typeface="system-ui"/>
              </a:rPr>
              <a:t>oke</a:t>
            </a:r>
            <a:r>
              <a:rPr lang="nb-NO" sz="1400" dirty="0">
                <a:solidFill>
                  <a:srgbClr val="212529"/>
                </a:solidFill>
                <a:latin typeface="system-ui"/>
              </a:rPr>
              <a:t> produksjonen vil bedriftene ansette flere arbeidstakere</a:t>
            </a:r>
            <a:endParaRPr lang="nb-NO" dirty="0"/>
          </a:p>
          <a:p>
            <a:pPr lvl="1"/>
            <a:r>
              <a:rPr lang="nb-NO" sz="1400" dirty="0">
                <a:solidFill>
                  <a:srgbClr val="212529"/>
                </a:solidFill>
                <a:latin typeface="system-ui"/>
              </a:rPr>
              <a:t>sysselsettingen øker og arbeidsledigheten reduseres</a:t>
            </a:r>
            <a:endParaRPr lang="nb-NO" dirty="0"/>
          </a:p>
          <a:p>
            <a:r>
              <a:rPr lang="nb-NO" sz="1400" dirty="0">
                <a:solidFill>
                  <a:srgbClr val="212529"/>
                </a:solidFill>
                <a:latin typeface="system-ui"/>
              </a:rPr>
              <a:t>etterspørselen kan også øke fordi husholdningene ønsker å kjøpe flere varer og tjenester</a:t>
            </a:r>
            <a:endParaRPr lang="nb-NO" dirty="0"/>
          </a:p>
          <a:p>
            <a:pPr>
              <a:spcBef>
                <a:spcPts val="20"/>
              </a:spcBef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5300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3ABD5-AD52-13F9-BE77-895E40806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Sok-1016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97B80-8A33-F0F5-B7AA-90B43AAA1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b-NO" dirty="0">
                <a:latin typeface="Arial"/>
                <a:cs typeface="Arial"/>
              </a:rPr>
              <a:t>Undervisning: 11 forelesninger</a:t>
            </a:r>
          </a:p>
          <a:p>
            <a:r>
              <a:rPr lang="nb-NO" dirty="0">
                <a:latin typeface="Arial"/>
                <a:cs typeface="Arial"/>
              </a:rPr>
              <a:t>Seminar: 8 seminar</a:t>
            </a:r>
          </a:p>
          <a:p>
            <a:r>
              <a:rPr lang="nb-NO" dirty="0">
                <a:latin typeface="Arial"/>
                <a:cs typeface="Arial"/>
              </a:rPr>
              <a:t>Vurdering: Mappe evaluering</a:t>
            </a:r>
          </a:p>
          <a:p>
            <a:pPr lvl="1"/>
            <a:r>
              <a:rPr lang="nb-NO" dirty="0">
                <a:latin typeface="Arial"/>
                <a:cs typeface="Arial"/>
              </a:rPr>
              <a:t>2 innleveringer teller 50/50</a:t>
            </a:r>
          </a:p>
          <a:p>
            <a:pPr lvl="1"/>
            <a:r>
              <a:rPr lang="nb-NO" dirty="0">
                <a:latin typeface="Arial"/>
                <a:cs typeface="Arial"/>
              </a:rPr>
              <a:t>En teoretisk og R-basert</a:t>
            </a:r>
          </a:p>
          <a:p>
            <a:pPr lvl="1"/>
            <a:r>
              <a:rPr lang="nb-NO" dirty="0">
                <a:latin typeface="Arial"/>
                <a:cs typeface="Arial"/>
              </a:rPr>
              <a:t>Blir vurdert samlet</a:t>
            </a:r>
          </a:p>
          <a:p>
            <a:pPr lvl="1"/>
            <a:r>
              <a:rPr lang="nb-NO" dirty="0">
                <a:latin typeface="Arial"/>
                <a:cs typeface="Arial"/>
              </a:rPr>
              <a:t>Dato på innlevering kommer</a:t>
            </a:r>
          </a:p>
          <a:p>
            <a:pPr lvl="1"/>
            <a:r>
              <a:rPr lang="nb-NO" dirty="0">
                <a:latin typeface="Arial"/>
                <a:cs typeface="Arial"/>
              </a:rPr>
              <a:t>Mer info kommer</a:t>
            </a:r>
          </a:p>
        </p:txBody>
      </p:sp>
    </p:spTree>
    <p:extLst>
      <p:ext uri="{BB962C8B-B14F-4D97-AF65-F5344CB8AC3E}">
        <p14:creationId xmlns:p14="http://schemas.microsoft.com/office/powerpoint/2010/main" val="1607983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516F9-1612-C067-C657-CC0417C7F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D2C1B-C040-6F3A-33A6-C432BFF35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Makroøkonomisk politikk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065E5-FC72-2CA8-7A01-0A5D9F5AE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b-NO" sz="1400" b="1" dirty="0">
                <a:solidFill>
                  <a:srgbClr val="212529"/>
                </a:solidFill>
                <a:latin typeface="system-ui"/>
                <a:cs typeface="Arial"/>
              </a:rPr>
              <a:t>Pengepolitikken</a:t>
            </a:r>
            <a:r>
              <a:rPr lang="nb-NO" sz="1400" dirty="0">
                <a:solidFill>
                  <a:srgbClr val="212529"/>
                </a:solidFill>
                <a:latin typeface="system-ui"/>
                <a:cs typeface="Arial"/>
              </a:rPr>
              <a:t> er sentralbankens (Norges Bank) virksomhet for å påvirke økonomien</a:t>
            </a:r>
            <a:endParaRPr lang="nb-NO" dirty="0">
              <a:cs typeface="Arial"/>
            </a:endParaRPr>
          </a:p>
          <a:p>
            <a:pPr lvl="1"/>
            <a:r>
              <a:rPr lang="nb-NO" sz="1400" dirty="0">
                <a:solidFill>
                  <a:srgbClr val="212529"/>
                </a:solidFill>
                <a:latin typeface="system-ui"/>
                <a:cs typeface="Arial"/>
              </a:rPr>
              <a:t>inflasjonsmål: politikerne bestemt at vi skal ha et inflasjonsmål for pengepolitikken</a:t>
            </a:r>
            <a:endParaRPr lang="nb-NO">
              <a:cs typeface="Arial"/>
            </a:endParaRPr>
          </a:p>
          <a:p>
            <a:pPr lvl="2"/>
            <a:r>
              <a:rPr lang="nb-NO" dirty="0">
                <a:solidFill>
                  <a:srgbClr val="212529"/>
                </a:solidFill>
                <a:latin typeface="system-ui"/>
                <a:cs typeface="Arial"/>
              </a:rPr>
              <a:t>Norges Bank skal bruke styringsrenten, med sikte på at inflasjonen (prisveksten) skal være nær 2,5 prosent i årlig rate</a:t>
            </a:r>
            <a:endParaRPr lang="nb-NO">
              <a:cs typeface="Arial"/>
            </a:endParaRPr>
          </a:p>
          <a:p>
            <a:pPr lvl="1"/>
            <a:r>
              <a:rPr lang="nb-NO" sz="1400" dirty="0">
                <a:solidFill>
                  <a:srgbClr val="212529"/>
                </a:solidFill>
                <a:latin typeface="system-ui"/>
                <a:cs typeface="Arial"/>
              </a:rPr>
              <a:t>pengepolitikken </a:t>
            </a:r>
            <a:r>
              <a:rPr lang="nb-NO" sz="1400" dirty="0" err="1">
                <a:solidFill>
                  <a:srgbClr val="212529"/>
                </a:solidFill>
                <a:latin typeface="system-ui"/>
                <a:cs typeface="Arial"/>
              </a:rPr>
              <a:t>sskal</a:t>
            </a:r>
            <a:r>
              <a:rPr lang="nb-NO" sz="1400" dirty="0">
                <a:solidFill>
                  <a:srgbClr val="212529"/>
                </a:solidFill>
                <a:latin typeface="system-ui"/>
                <a:cs typeface="Arial"/>
              </a:rPr>
              <a:t> også bidra til å stabilisere konjunkturutviklingen</a:t>
            </a:r>
            <a:endParaRPr lang="nb-NO">
              <a:cs typeface="Arial"/>
            </a:endParaRPr>
          </a:p>
          <a:p>
            <a:pPr lvl="2"/>
            <a:r>
              <a:rPr lang="nb-NO" dirty="0">
                <a:solidFill>
                  <a:srgbClr val="212529"/>
                </a:solidFill>
                <a:latin typeface="system-ui"/>
                <a:cs typeface="Arial"/>
              </a:rPr>
              <a:t>I lavkonjunkturer er inflasjonen lav, sentralbanken vil vanligvis </a:t>
            </a:r>
            <a:r>
              <a:rPr lang="nb-NO" b="1" dirty="0">
                <a:solidFill>
                  <a:srgbClr val="212529"/>
                </a:solidFill>
                <a:latin typeface="system-ui"/>
                <a:cs typeface="Arial"/>
              </a:rPr>
              <a:t>senke renten for å stimulere økonomien</a:t>
            </a:r>
            <a:endParaRPr lang="nb-NO">
              <a:cs typeface="Arial"/>
            </a:endParaRPr>
          </a:p>
          <a:p>
            <a:pPr lvl="3"/>
            <a:r>
              <a:rPr lang="nb-NO" dirty="0">
                <a:solidFill>
                  <a:srgbClr val="212529"/>
                </a:solidFill>
                <a:latin typeface="system-ui"/>
              </a:rPr>
              <a:t>lavere rente gjør det billigere å låne</a:t>
            </a:r>
            <a:endParaRPr lang="nb-NO" dirty="0"/>
          </a:p>
          <a:p>
            <a:pPr lvl="3"/>
            <a:r>
              <a:rPr lang="nb-NO" dirty="0">
                <a:solidFill>
                  <a:srgbClr val="212529"/>
                </a:solidFill>
                <a:latin typeface="system-ui"/>
              </a:rPr>
              <a:t>husholdningene vil øke sitt forbruk</a:t>
            </a:r>
            <a:endParaRPr lang="nb-NO" dirty="0"/>
          </a:p>
          <a:p>
            <a:pPr lvl="3"/>
            <a:r>
              <a:rPr lang="nb-NO" dirty="0">
                <a:solidFill>
                  <a:srgbClr val="212529"/>
                </a:solidFill>
                <a:latin typeface="system-ui"/>
              </a:rPr>
              <a:t>bedriftene vil investere mer</a:t>
            </a:r>
            <a:endParaRPr lang="nb-NO" dirty="0"/>
          </a:p>
          <a:p>
            <a:pPr lvl="3"/>
            <a:r>
              <a:rPr lang="nb-NO" dirty="0">
                <a:solidFill>
                  <a:srgbClr val="212529"/>
                </a:solidFill>
                <a:latin typeface="system-ui"/>
              </a:rPr>
              <a:t>samlet etterspørsel øker, slik at BNP vokser raskere</a:t>
            </a:r>
            <a:endParaRPr lang="nb-NO" dirty="0"/>
          </a:p>
          <a:p>
            <a:endParaRPr lang="nb-NO" sz="1400" dirty="0">
              <a:solidFill>
                <a:srgbClr val="212529"/>
              </a:solidFill>
              <a:latin typeface="system-ui"/>
              <a:cs typeface="Arial"/>
            </a:endParaRPr>
          </a:p>
          <a:p>
            <a:pPr>
              <a:spcBef>
                <a:spcPts val="20"/>
              </a:spcBef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73415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D3AD9-F201-815C-D1C4-A747934C0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B7D40-434D-83C1-EA29-B728EFAAC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Makroøkonomisk politikk</a:t>
            </a:r>
            <a:endParaRPr lang="nb-NO" b="0" dirty="0">
              <a:latin typeface="Arial"/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2DE00-EE9E-3B74-2F3A-FAC632806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300" y="1313387"/>
            <a:ext cx="7879790" cy="3483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 sz="1100" b="1" dirty="0">
                <a:solidFill>
                  <a:srgbClr val="212529"/>
                </a:solidFill>
                <a:latin typeface="system-ui"/>
                <a:cs typeface="Arial"/>
              </a:rPr>
              <a:t>Finanspolitikken</a:t>
            </a:r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 er regjeringens og Stortingets beslutninger om skattesatser og utgiftsnivåer gjennom statsbudsjettet</a:t>
            </a:r>
          </a:p>
          <a:p>
            <a:pPr lvl="1"/>
            <a:r>
              <a:rPr lang="nb-NO" sz="1100" b="1" dirty="0">
                <a:solidFill>
                  <a:srgbClr val="212529"/>
                </a:solidFill>
                <a:latin typeface="system-ui"/>
                <a:cs typeface="Arial"/>
              </a:rPr>
              <a:t>ekspansiv</a:t>
            </a:r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 finanspolitikk</a:t>
            </a:r>
          </a:p>
          <a:p>
            <a:pPr lvl="2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myndighetene kjøper mer varer og tjenester, eller reduserer skattene slik at private husholdninger kan øke sitt forbruk</a:t>
            </a:r>
          </a:p>
          <a:p>
            <a:pPr lvl="2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samlet etterspørsel i økonomien øker</a:t>
            </a:r>
          </a:p>
          <a:p>
            <a:pPr lvl="2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økt vekst i økonomien</a:t>
            </a:r>
          </a:p>
          <a:p>
            <a:pPr lvl="2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kan være egnet dersom </a:t>
            </a:r>
            <a:r>
              <a:rPr lang="nb-NO" sz="1100" dirty="0" err="1">
                <a:solidFill>
                  <a:srgbClr val="212529"/>
                </a:solidFill>
                <a:latin typeface="system-ui"/>
                <a:cs typeface="Arial"/>
              </a:rPr>
              <a:t>okonomien</a:t>
            </a:r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 er i en lavkonjunktur</a:t>
            </a:r>
          </a:p>
          <a:p>
            <a:pPr lvl="1"/>
            <a:r>
              <a:rPr lang="nb-NO" sz="1100" b="1" dirty="0">
                <a:solidFill>
                  <a:srgbClr val="212529"/>
                </a:solidFill>
                <a:latin typeface="system-ui"/>
                <a:cs typeface="Arial"/>
              </a:rPr>
              <a:t>kontraktiv</a:t>
            </a:r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 finanspolitikk</a:t>
            </a:r>
          </a:p>
          <a:p>
            <a:pPr lvl="2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myndighetene strammer til på budsjettet ved å redusere kjøp av varer og tjenester, eller ved å øke skattene</a:t>
            </a:r>
          </a:p>
          <a:p>
            <a:pPr lvl="2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samlet etterspørsel reduseres</a:t>
            </a:r>
          </a:p>
          <a:p>
            <a:pPr lvl="2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veksten i </a:t>
            </a:r>
            <a:r>
              <a:rPr lang="nb-NO" sz="1100" dirty="0" err="1">
                <a:solidFill>
                  <a:srgbClr val="212529"/>
                </a:solidFill>
                <a:latin typeface="system-ui"/>
                <a:cs typeface="Arial"/>
              </a:rPr>
              <a:t>okonomien</a:t>
            </a:r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 dempes</a:t>
            </a:r>
          </a:p>
          <a:p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også andre politikkområder har stor betydning for makroøkonomien</a:t>
            </a:r>
          </a:p>
          <a:p>
            <a:pPr lvl="1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arbeidsmarkedspolitikken</a:t>
            </a:r>
          </a:p>
          <a:p>
            <a:pPr lvl="1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struktur- og næringspolitikken</a:t>
            </a:r>
          </a:p>
          <a:p>
            <a:pPr lvl="1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inntektspolitikken og det inntektspolitiske samarbeidet mellom regjeringen og partene i arbeidslivet</a:t>
            </a:r>
          </a:p>
          <a:p>
            <a:pPr lvl="1"/>
            <a:r>
              <a:rPr lang="nb-NO" sz="1100" dirty="0">
                <a:solidFill>
                  <a:srgbClr val="212529"/>
                </a:solidFill>
                <a:latin typeface="system-ui"/>
                <a:cs typeface="Arial"/>
              </a:rPr>
              <a:t>forsknings- og utdanningspolititikken</a:t>
            </a:r>
            <a:endParaRPr lang="nb-NO" sz="10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80634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E85C2-F7ED-1FE3-A594-F32F1152F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99296-EAA6-CF51-1614-D4D6DB56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>
                <a:solidFill>
                  <a:srgbClr val="000000"/>
                </a:solidFill>
                <a:latin typeface="Arial"/>
                <a:cs typeface="Arial"/>
              </a:rPr>
              <a:t>De tre hovedmarkedene i økonomien</a:t>
            </a:r>
            <a:endParaRPr lang="en-US" dirty="0"/>
          </a:p>
        </p:txBody>
      </p:sp>
      <p:pic>
        <p:nvPicPr>
          <p:cNvPr id="4" name="Content Placeholder 3" descr="A diagram of a company&#10;&#10;Description automatically generated">
            <a:extLst>
              <a:ext uri="{FF2B5EF4-FFF2-40B4-BE49-F238E27FC236}">
                <a16:creationId xmlns:a16="http://schemas.microsoft.com/office/drawing/2014/main" id="{A61986CF-8FEE-07C6-1772-15429A4B62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178" y="1238932"/>
            <a:ext cx="6458421" cy="3487800"/>
          </a:xfrm>
        </p:spPr>
      </p:pic>
    </p:spTree>
    <p:extLst>
      <p:ext uri="{BB962C8B-B14F-4D97-AF65-F5344CB8AC3E}">
        <p14:creationId xmlns:p14="http://schemas.microsoft.com/office/powerpoint/2010/main" val="2905690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B19A2-E3B7-6147-6DA4-B9821866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/>
                <a:cs typeface="Arial"/>
              </a:rPr>
              <a:t>Hva</a:t>
            </a:r>
            <a:r>
              <a:rPr lang="en-US" dirty="0">
                <a:latin typeface="Arial"/>
                <a:cs typeface="Arial"/>
              </a:rPr>
              <a:t> er </a:t>
            </a:r>
            <a:r>
              <a:rPr lang="en-US" dirty="0" err="1">
                <a:latin typeface="Arial"/>
                <a:cs typeface="Arial"/>
              </a:rPr>
              <a:t>makroøkonomi</a:t>
            </a:r>
            <a:r>
              <a:rPr lang="en-US" dirty="0">
                <a:latin typeface="Arial"/>
                <a:cs typeface="Arial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41DA1-4C81-32B3-2CF3-A68E86D25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dirty="0" err="1">
                <a:latin typeface="Arial"/>
                <a:cs typeface="Arial"/>
              </a:rPr>
              <a:t>Studiet</a:t>
            </a:r>
            <a:r>
              <a:rPr lang="en-US" dirty="0">
                <a:latin typeface="Arial"/>
                <a:cs typeface="Arial"/>
              </a:rPr>
              <a:t> av et lands </a:t>
            </a:r>
            <a:r>
              <a:rPr lang="en-US" dirty="0" err="1">
                <a:latin typeface="Arial"/>
                <a:cs typeface="Arial"/>
              </a:rPr>
              <a:t>økonomi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som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helhet</a:t>
            </a:r>
            <a:endParaRPr lang="en-US"/>
          </a:p>
          <a:p>
            <a:r>
              <a:rPr lang="en-US" dirty="0" err="1">
                <a:latin typeface="Arial"/>
                <a:cs typeface="Arial"/>
              </a:rPr>
              <a:t>Viktige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størrelser</a:t>
            </a:r>
            <a:r>
              <a:rPr lang="en-US" dirty="0">
                <a:latin typeface="Arial"/>
                <a:cs typeface="Arial"/>
              </a:rPr>
              <a:t>:</a:t>
            </a:r>
            <a:endParaRPr lang="en-US"/>
          </a:p>
          <a:p>
            <a:pPr lvl="1">
              <a:buFont typeface="Courier New"/>
              <a:buChar char="o"/>
            </a:pPr>
            <a:r>
              <a:rPr lang="en-US" dirty="0">
                <a:latin typeface="Arial"/>
                <a:cs typeface="Arial"/>
              </a:rPr>
              <a:t>Renter</a:t>
            </a:r>
            <a:endParaRPr lang="en-US"/>
          </a:p>
          <a:p>
            <a:pPr lvl="1">
              <a:buFont typeface="Courier New"/>
              <a:buChar char="o"/>
            </a:pPr>
            <a:r>
              <a:rPr lang="en-US" err="1">
                <a:latin typeface="Arial"/>
                <a:cs typeface="Arial"/>
              </a:rPr>
              <a:t>Valutakurser</a:t>
            </a:r>
            <a:endParaRPr lang="en-US"/>
          </a:p>
          <a:p>
            <a:pPr lvl="1">
              <a:buFont typeface="Courier New"/>
              <a:buChar char="o"/>
            </a:pPr>
            <a:r>
              <a:rPr lang="en-US" dirty="0" err="1">
                <a:latin typeface="Arial"/>
                <a:cs typeface="Arial"/>
              </a:rPr>
              <a:t>Inflasjon</a:t>
            </a:r>
            <a:endParaRPr lang="en-US"/>
          </a:p>
          <a:p>
            <a:pPr lvl="1">
              <a:buFont typeface="Courier New"/>
              <a:buChar char="o"/>
            </a:pPr>
            <a:r>
              <a:rPr lang="en-US" err="1">
                <a:latin typeface="Arial"/>
                <a:cs typeface="Arial"/>
              </a:rPr>
              <a:t>Vekst</a:t>
            </a:r>
            <a:endParaRPr lang="en-US"/>
          </a:p>
          <a:p>
            <a:pPr lvl="1">
              <a:buFont typeface="Courier New"/>
              <a:buChar char="o"/>
            </a:pPr>
            <a:r>
              <a:rPr lang="en-US" dirty="0" err="1">
                <a:latin typeface="Arial"/>
                <a:cs typeface="Arial"/>
              </a:rPr>
              <a:t>Arbeidsledighet</a:t>
            </a:r>
            <a:endParaRPr lang="en-US"/>
          </a:p>
          <a:p>
            <a:r>
              <a:rPr lang="en-US" dirty="0" err="1">
                <a:latin typeface="Arial"/>
                <a:cs typeface="Arial"/>
              </a:rPr>
              <a:t>Aktuelle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spørsmål</a:t>
            </a:r>
            <a:r>
              <a:rPr lang="en-US" dirty="0">
                <a:latin typeface="Arial"/>
                <a:cs typeface="Arial"/>
              </a:rPr>
              <a:t>:</a:t>
            </a:r>
            <a:endParaRPr lang="en-US" dirty="0"/>
          </a:p>
          <a:p>
            <a:pPr lvl="1">
              <a:buFont typeface="Courier New"/>
              <a:buChar char="o"/>
            </a:pPr>
            <a:r>
              <a:rPr lang="en-US" dirty="0" err="1">
                <a:latin typeface="Arial"/>
                <a:cs typeface="Arial"/>
              </a:rPr>
              <a:t>Hva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bestemmer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rentenivået</a:t>
            </a:r>
            <a:r>
              <a:rPr lang="en-US" dirty="0">
                <a:latin typeface="Arial"/>
                <a:cs typeface="Arial"/>
              </a:rPr>
              <a:t>?</a:t>
            </a:r>
            <a:endParaRPr lang="en-US" dirty="0"/>
          </a:p>
          <a:p>
            <a:pPr lvl="1">
              <a:buFont typeface="Courier New"/>
              <a:buChar char="o"/>
            </a:pPr>
            <a:r>
              <a:rPr lang="en-US" dirty="0" err="1">
                <a:latin typeface="Arial"/>
                <a:cs typeface="Arial"/>
              </a:rPr>
              <a:t>Hva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bestemmer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inflasjonen</a:t>
            </a:r>
            <a:r>
              <a:rPr lang="en-US" dirty="0">
                <a:latin typeface="Arial"/>
                <a:cs typeface="Arial"/>
              </a:rPr>
              <a:t>?</a:t>
            </a:r>
            <a:endParaRPr lang="en-US" dirty="0"/>
          </a:p>
          <a:p>
            <a:pPr lvl="1">
              <a:buFont typeface="Courier New"/>
              <a:buChar char="o"/>
            </a:pPr>
            <a:r>
              <a:rPr lang="en-US" dirty="0" err="1">
                <a:latin typeface="Arial"/>
                <a:cs typeface="Arial"/>
              </a:rPr>
              <a:t>Hvorfor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øker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eller</a:t>
            </a:r>
            <a:r>
              <a:rPr lang="en-US" dirty="0">
                <a:latin typeface="Arial"/>
                <a:cs typeface="Arial"/>
              </a:rPr>
              <a:t> faller </a:t>
            </a:r>
            <a:r>
              <a:rPr lang="en-US" dirty="0" err="1">
                <a:latin typeface="Arial"/>
                <a:cs typeface="Arial"/>
              </a:rPr>
              <a:t>arbeidsledigheten</a:t>
            </a:r>
            <a:r>
              <a:rPr lang="en-US" dirty="0">
                <a:latin typeface="Arial"/>
                <a:cs typeface="Arial"/>
              </a:rPr>
              <a:t>?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426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ED00CA4-5D6F-93FF-1CE3-4C4E5D74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Hvorfor studere makroøkonomi?</a:t>
            </a:r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EE8C7A5-2FF5-9BA3-AFA5-68E27D598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20"/>
              </a:spcBef>
            </a:pPr>
            <a:r>
              <a:rPr lang="nb-NO" dirty="0">
                <a:latin typeface="Arial"/>
                <a:cs typeface="Arial"/>
              </a:rPr>
              <a:t>Nyttige verktøy: </a:t>
            </a:r>
            <a:endParaRPr lang="en-US">
              <a:latin typeface="Arial"/>
              <a:cs typeface="Arial"/>
            </a:endParaRPr>
          </a:p>
          <a:p>
            <a:pPr lvl="1">
              <a:spcBef>
                <a:spcPts val="20"/>
              </a:spcBef>
              <a:buFont typeface="Courier New"/>
              <a:buChar char="o"/>
            </a:pPr>
            <a:r>
              <a:rPr lang="nb-NO" dirty="0">
                <a:latin typeface="Arial"/>
                <a:cs typeface="Arial"/>
              </a:rPr>
              <a:t>Forstå sammenhengen mellom økonomisk aktivitet, arbeidsledighet, renter, prisnivået og myndighetenes politikk</a:t>
            </a:r>
          </a:p>
          <a:p>
            <a:pPr>
              <a:spcBef>
                <a:spcPts val="20"/>
              </a:spcBef>
            </a:pPr>
            <a:r>
              <a:rPr lang="nb-NO" dirty="0">
                <a:latin typeface="Arial"/>
                <a:cs typeface="Arial"/>
              </a:rPr>
              <a:t>Relevant, konkret: </a:t>
            </a:r>
          </a:p>
          <a:p>
            <a:pPr lvl="1">
              <a:spcBef>
                <a:spcPts val="20"/>
              </a:spcBef>
              <a:buFont typeface="Courier New"/>
              <a:buChar char="o"/>
            </a:pPr>
            <a:r>
              <a:rPr lang="nb-NO" dirty="0">
                <a:latin typeface="Arial"/>
                <a:cs typeface="Arial"/>
              </a:rPr>
              <a:t>Ved å mestre faget utvikler du evnen til kvantitativ resonnering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262270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8B207-A7C6-D3A1-39EF-9CF1A6716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Hvorfor fokuset på matematikk?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C3B64-C76E-3788-BED9-84E2BA59D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20"/>
              </a:spcBef>
            </a:pPr>
            <a:r>
              <a:rPr lang="nb-NO" dirty="0">
                <a:latin typeface="Arial"/>
                <a:cs typeface="Arial"/>
              </a:rPr>
              <a:t>Det er enklere: Kompakt, </a:t>
            </a:r>
            <a:r>
              <a:rPr lang="nb-NO" dirty="0" err="1">
                <a:latin typeface="Arial"/>
                <a:cs typeface="Arial"/>
              </a:rPr>
              <a:t>lettolkelig</a:t>
            </a:r>
            <a:r>
              <a:rPr lang="nb-NO" dirty="0">
                <a:latin typeface="Arial"/>
                <a:cs typeface="Arial"/>
              </a:rPr>
              <a:t> representasjon av kompliserte årsaksforhold</a:t>
            </a:r>
          </a:p>
          <a:p>
            <a:pPr>
              <a:spcBef>
                <a:spcPts val="20"/>
              </a:spcBef>
            </a:pPr>
            <a:r>
              <a:rPr lang="nb-NO" dirty="0"/>
              <a:t>Det er gjennomsiktig: Tydelig kobling mellom antagelser og prediksjoner</a:t>
            </a:r>
          </a:p>
          <a:p>
            <a:pPr lvl="1">
              <a:spcBef>
                <a:spcPts val="20"/>
              </a:spcBef>
            </a:pPr>
            <a:r>
              <a:rPr lang="nb-NO" dirty="0">
                <a:latin typeface="Arial"/>
                <a:cs typeface="Arial"/>
              </a:rPr>
              <a:t>Ja, det krever mye øvelse!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9858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699A-AE2C-5204-4DFB-FF4924DAE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Hvordan lykkes med kurset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5D7D1-3D80-3A4D-E833-40E8B4069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20"/>
              </a:spcBef>
            </a:pPr>
            <a:r>
              <a:rPr lang="nb-NO" dirty="0">
                <a:latin typeface="Arial"/>
                <a:cs typeface="Arial"/>
              </a:rPr>
              <a:t>Følg med: Vær på forelesningene, se på videoforelesningene og les pensum</a:t>
            </a:r>
          </a:p>
          <a:p>
            <a:pPr>
              <a:spcBef>
                <a:spcPts val="20"/>
              </a:spcBef>
            </a:pPr>
            <a:r>
              <a:rPr lang="nb-NO" dirty="0"/>
              <a:t>Jevnt arbeid: Gjør oppgavene til hvert seminar</a:t>
            </a:r>
          </a:p>
          <a:p>
            <a:pPr>
              <a:spcBef>
                <a:spcPts val="20"/>
              </a:spcBef>
            </a:pPr>
            <a:r>
              <a:rPr lang="nb-NO" dirty="0">
                <a:latin typeface="Arial"/>
                <a:cs typeface="Arial"/>
              </a:rPr>
              <a:t>Vær ærlig med deg selv: Er du i tvil om du forstår noe, så har du trolig ikke forstått det</a:t>
            </a:r>
          </a:p>
          <a:p>
            <a:pPr>
              <a:spcBef>
                <a:spcPts val="20"/>
              </a:spcBef>
            </a:pPr>
            <a:r>
              <a:rPr lang="nb-NO" dirty="0">
                <a:latin typeface="Arial"/>
                <a:cs typeface="Arial"/>
              </a:rPr>
              <a:t>Spør om hjelp: Både vi forelesere og seminarledere er tilgjengelige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276784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01706-087B-BADB-7740-71E7666BF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Hvorfor varierer den økonomiske veksten mellom land?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34C0DA-7C9D-1C13-6DB5-0AE98A18F3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2652" y="1256766"/>
            <a:ext cx="6471138" cy="3886639"/>
          </a:xfrm>
        </p:spPr>
      </p:pic>
    </p:spTree>
    <p:extLst>
      <p:ext uri="{BB962C8B-B14F-4D97-AF65-F5344CB8AC3E}">
        <p14:creationId xmlns:p14="http://schemas.microsoft.com/office/powerpoint/2010/main" val="2690669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C49519-74BC-CB91-6DF4-D5F9BF1BB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3C612-1787-9427-F92F-F8722FF06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rial"/>
                <a:cs typeface="Arial"/>
              </a:rPr>
              <a:t>Hvorfor inntreffer økonomiske kriser?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17E2E-D9B7-6B8F-E474-16DC8B2AA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20"/>
              </a:spcBef>
            </a:pPr>
            <a:endParaRPr lang="nb-NO" dirty="0"/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78F3654A-B10D-E31E-3146-7979A3CA0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74" y="1213338"/>
            <a:ext cx="6548898" cy="393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51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3C426-B305-6B52-A338-9611E33E8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A347-CD46-135F-FDDA-8B8B543DF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Hvorfor varierer arbeidsledigheten mellom land?</a:t>
            </a:r>
            <a:endParaRPr lang="en-US" dirty="0"/>
          </a:p>
        </p:txBody>
      </p:sp>
      <p:pic>
        <p:nvPicPr>
          <p:cNvPr id="4" name="Content Placeholder 3" descr="A map of europe with different colored countries/regions&#10;&#10;Description automatically generated">
            <a:extLst>
              <a:ext uri="{FF2B5EF4-FFF2-40B4-BE49-F238E27FC236}">
                <a16:creationId xmlns:a16="http://schemas.microsoft.com/office/drawing/2014/main" id="{09A2DD19-CBB8-EF07-B185-BFBEA04818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860" y="1248077"/>
            <a:ext cx="6400800" cy="3833885"/>
          </a:xfrm>
        </p:spPr>
      </p:pic>
    </p:spTree>
    <p:extLst>
      <p:ext uri="{BB962C8B-B14F-4D97-AF65-F5344CB8AC3E}">
        <p14:creationId xmlns:p14="http://schemas.microsoft.com/office/powerpoint/2010/main" val="970100847"/>
      </p:ext>
    </p:extLst>
  </p:cSld>
  <p:clrMapOvr>
    <a:masterClrMapping/>
  </p:clrMapOvr>
</p:sld>
</file>

<file path=ppt/theme/theme1.xml><?xml version="1.0" encoding="utf-8"?>
<a:theme xmlns:a="http://schemas.openxmlformats.org/drawingml/2006/main" name="Uit mal">
  <a:themeElements>
    <a:clrScheme name="Egendefinert 5">
      <a:dk1>
        <a:sysClr val="windowText" lastClr="000000"/>
      </a:dk1>
      <a:lt1>
        <a:sysClr val="window" lastClr="FFFFFF"/>
      </a:lt1>
      <a:dk2>
        <a:srgbClr val="00617F"/>
      </a:dk2>
      <a:lt2>
        <a:srgbClr val="EEECE1"/>
      </a:lt2>
      <a:accent1>
        <a:srgbClr val="00617F"/>
      </a:accent1>
      <a:accent2>
        <a:srgbClr val="CB343B"/>
      </a:accent2>
      <a:accent3>
        <a:srgbClr val="15718F"/>
      </a:accent3>
      <a:accent4>
        <a:srgbClr val="59A1A2"/>
      </a:accent4>
      <a:accent5>
        <a:srgbClr val="26828C"/>
      </a:accent5>
      <a:accent6>
        <a:srgbClr val="DE7C00"/>
      </a:accent6>
      <a:hlink>
        <a:srgbClr val="007396"/>
      </a:hlink>
      <a:folHlink>
        <a:srgbClr val="A6BBC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it mal" id="{707F85A6-E5E7-4983-A888-CC6FE2582A5D}" vid="{B8D8FFD5-5564-4FD2-95B6-F046BC23ED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3322</TotalTime>
  <Words>699</Words>
  <Application>Microsoft Office PowerPoint</Application>
  <PresentationFormat>On-screen Show (16:9)</PresentationFormat>
  <Paragraphs>105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system-ui</vt:lpstr>
      <vt:lpstr>Arial</vt:lpstr>
      <vt:lpstr>Calibri</vt:lpstr>
      <vt:lpstr>Courier New</vt:lpstr>
      <vt:lpstr>Open Sans</vt:lpstr>
      <vt:lpstr>Uit mal</vt:lpstr>
      <vt:lpstr>Sok-1016 Forelesning 1</vt:lpstr>
      <vt:lpstr>Sok-1016</vt:lpstr>
      <vt:lpstr>Hva er makroøkonomi?</vt:lpstr>
      <vt:lpstr>Hvorfor studere makroøkonomi?</vt:lpstr>
      <vt:lpstr>Hvorfor fokuset på matematikk?</vt:lpstr>
      <vt:lpstr>Hvordan lykkes med kurset</vt:lpstr>
      <vt:lpstr>Hvorfor varierer den økonomiske veksten mellom land?</vt:lpstr>
      <vt:lpstr>Hvorfor inntreffer økonomiske kriser?</vt:lpstr>
      <vt:lpstr>Hvorfor varierer arbeidsledigheten mellom land?</vt:lpstr>
      <vt:lpstr>Hvorfor varierer lønnsveksten over tid?</vt:lpstr>
      <vt:lpstr>Samfunnsøkonomiske teorier og modeller </vt:lpstr>
      <vt:lpstr>Oljepris i amerikanske dollar</vt:lpstr>
      <vt:lpstr>Hvorfor steg oljeprisen så mye fram til sommeren 2008, for så å falle kraftig?</vt:lpstr>
      <vt:lpstr>Konjunkturer og vekst</vt:lpstr>
      <vt:lpstr>Fastlands-Norge</vt:lpstr>
      <vt:lpstr>Vekst i BNP for Fastlands-Norge</vt:lpstr>
      <vt:lpstr>Vekst i BNP for Fastlands-Norge</vt:lpstr>
      <vt:lpstr>BNP og potensielt BNP for Fastlands-Norge</vt:lpstr>
      <vt:lpstr>En viktig årsak til den ujevne veksten BNP er endringer på etterspørselssiden i økonomien</vt:lpstr>
      <vt:lpstr>Makroøkonomisk politikk</vt:lpstr>
      <vt:lpstr>Makroøkonomisk politikk</vt:lpstr>
      <vt:lpstr>De tre hovedmarkedene i økonomien</vt:lpstr>
    </vt:vector>
  </TitlesOfParts>
  <Company>UiT Norges arktiske universitet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Bed-1007</dc:title>
  <dc:creator>Eirik Eriksen Heen</dc:creator>
  <cp:lastModifiedBy>Eirik Eriksen Heen</cp:lastModifiedBy>
  <cp:revision>260</cp:revision>
  <cp:lastPrinted>2020-10-16T09:50:27Z</cp:lastPrinted>
  <dcterms:created xsi:type="dcterms:W3CDTF">2018-08-14T07:23:28Z</dcterms:created>
  <dcterms:modified xsi:type="dcterms:W3CDTF">2024-01-19T09:05:38Z</dcterms:modified>
</cp:coreProperties>
</file>

<file path=docProps/thumbnail.jpeg>
</file>